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8"/>
  </p:notesMasterIdLst>
  <p:sldIdLst>
    <p:sldId id="258" r:id="rId2"/>
    <p:sldId id="259" r:id="rId3"/>
    <p:sldId id="260" r:id="rId4"/>
    <p:sldId id="261" r:id="rId5"/>
    <p:sldId id="262" r:id="rId6"/>
    <p:sldId id="263" r:id="rId7"/>
    <p:sldId id="264" r:id="rId8"/>
    <p:sldId id="271" r:id="rId9"/>
    <p:sldId id="270" r:id="rId10"/>
    <p:sldId id="269" r:id="rId11"/>
    <p:sldId id="272" r:id="rId12"/>
    <p:sldId id="273" r:id="rId13"/>
    <p:sldId id="266" r:id="rId14"/>
    <p:sldId id="267" r:id="rId15"/>
    <p:sldId id="265" r:id="rId16"/>
    <p:sldId id="268" r:id="rId17"/>
    <p:sldId id="292" r:id="rId18"/>
    <p:sldId id="297" r:id="rId19"/>
    <p:sldId id="274" r:id="rId20"/>
    <p:sldId id="293" r:id="rId21"/>
    <p:sldId id="294" r:id="rId22"/>
    <p:sldId id="295" r:id="rId23"/>
    <p:sldId id="296" r:id="rId24"/>
    <p:sldId id="309" r:id="rId25"/>
    <p:sldId id="299" r:id="rId26"/>
    <p:sldId id="300" r:id="rId27"/>
    <p:sldId id="301" r:id="rId28"/>
    <p:sldId id="298" r:id="rId29"/>
    <p:sldId id="302" r:id="rId30"/>
    <p:sldId id="303" r:id="rId31"/>
    <p:sldId id="304" r:id="rId32"/>
    <p:sldId id="310" r:id="rId33"/>
    <p:sldId id="305" r:id="rId34"/>
    <p:sldId id="306" r:id="rId35"/>
    <p:sldId id="307" r:id="rId36"/>
    <p:sldId id="30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BA87"/>
    <a:srgbClr val="435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7801" autoAdjust="0"/>
  </p:normalViewPr>
  <p:slideViewPr>
    <p:cSldViewPr snapToGrid="0">
      <p:cViewPr varScale="1">
        <p:scale>
          <a:sx n="47" d="100"/>
          <a:sy n="47" d="100"/>
        </p:scale>
        <p:origin x="3331" y="48"/>
      </p:cViewPr>
      <p:guideLst/>
    </p:cSldViewPr>
  </p:slideViewPr>
  <p:notesTextViewPr>
    <p:cViewPr>
      <p:scale>
        <a:sx n="3" d="2"/>
        <a:sy n="3" d="2"/>
      </p:scale>
      <p:origin x="0" y="0"/>
    </p:cViewPr>
  </p:notesTextViewPr>
  <p:notesViewPr>
    <p:cSldViewPr snapToGrid="0">
      <p:cViewPr varScale="1">
        <p:scale>
          <a:sx n="95" d="100"/>
          <a:sy n="95"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61288-9DF0-4FCE-B195-174D3C0E2959}"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64542BFD-E986-4288-B94D-258FDE5FAE76}">
      <dgm:prSet phldrT="[Text]" custT="1"/>
      <dgm:spPr>
        <a:solidFill>
          <a:schemeClr val="tx1"/>
        </a:solidFill>
      </dgm:spPr>
      <dgm:t>
        <a:bodyPr/>
        <a:lstStyle/>
        <a:p>
          <a:endParaRPr lang="en-US" sz="1800" dirty="0"/>
        </a:p>
      </dgm:t>
    </dgm:pt>
    <dgm:pt modelId="{C6494FC2-E495-45AF-8310-8E0EA4C70434}" type="parTrans" cxnId="{672E1F16-154B-4DF3-8841-625DF2E15569}">
      <dgm:prSet/>
      <dgm:spPr/>
      <dgm:t>
        <a:bodyPr/>
        <a:lstStyle/>
        <a:p>
          <a:endParaRPr lang="en-US"/>
        </a:p>
      </dgm:t>
    </dgm:pt>
    <dgm:pt modelId="{20E7752D-EAEE-463B-B495-40AF5A2F799B}" type="sibTrans" cxnId="{672E1F16-154B-4DF3-8841-625DF2E15569}">
      <dgm:prSet/>
      <dgm:spPr/>
      <dgm:t>
        <a:bodyPr/>
        <a:lstStyle/>
        <a:p>
          <a:endParaRPr lang="en-US"/>
        </a:p>
      </dgm:t>
    </dgm:pt>
    <dgm:pt modelId="{DC863395-1579-4E96-BF1C-6881E8B4063D}">
      <dgm:prSet phldrT="[Text]"/>
      <dgm:spPr>
        <a:solidFill>
          <a:schemeClr val="accent5"/>
        </a:solidFill>
        <a:ln>
          <a:solidFill>
            <a:schemeClr val="lt1">
              <a:hueOff val="0"/>
              <a:satOff val="0"/>
              <a:lumOff val="0"/>
            </a:schemeClr>
          </a:solidFill>
        </a:ln>
      </dgm:spPr>
      <dgm:t>
        <a:bodyPr/>
        <a:lstStyle/>
        <a:p>
          <a:r>
            <a:rPr lang="en-US" dirty="0"/>
            <a:t>Data Source</a:t>
          </a:r>
        </a:p>
      </dgm:t>
    </dgm:pt>
    <dgm:pt modelId="{9AD3F340-95FD-4DD6-A02A-BE75FC15A2A2}" type="parTrans" cxnId="{2BD5783B-2971-4751-A138-716A47424212}">
      <dgm:prSet/>
      <dgm:spPr>
        <a:ln>
          <a:noFill/>
        </a:ln>
      </dgm:spPr>
      <dgm:t>
        <a:bodyPr/>
        <a:lstStyle/>
        <a:p>
          <a:endParaRPr lang="en-US" dirty="0"/>
        </a:p>
      </dgm:t>
    </dgm:pt>
    <dgm:pt modelId="{514D722F-9DD4-4EE4-8A13-BCA708A62FA8}" type="sibTrans" cxnId="{2BD5783B-2971-4751-A138-716A47424212}">
      <dgm:prSet/>
      <dgm:spPr/>
      <dgm:t>
        <a:bodyPr/>
        <a:lstStyle/>
        <a:p>
          <a:endParaRPr lang="en-US"/>
        </a:p>
      </dgm:t>
    </dgm:pt>
    <dgm:pt modelId="{51A1EA99-DFBB-46F4-8157-FE71314542B7}">
      <dgm:prSet phldrT="[Text]"/>
      <dgm:spPr>
        <a:solidFill>
          <a:schemeClr val="accent5"/>
        </a:solidFill>
        <a:ln>
          <a:solidFill>
            <a:schemeClr val="lt1">
              <a:hueOff val="0"/>
              <a:satOff val="0"/>
              <a:lumOff val="0"/>
            </a:schemeClr>
          </a:solidFill>
        </a:ln>
      </dgm:spPr>
      <dgm:t>
        <a:bodyPr/>
        <a:lstStyle/>
        <a:p>
          <a:r>
            <a:rPr lang="en-US" dirty="0"/>
            <a:t>Validation</a:t>
          </a:r>
        </a:p>
      </dgm:t>
    </dgm:pt>
    <dgm:pt modelId="{EA6DDD09-C788-4FF4-8D66-CB74946B43F3}" type="parTrans" cxnId="{0DD99F96-E5D7-4FDC-A59C-16CC931C5560}">
      <dgm:prSet/>
      <dgm:spPr>
        <a:ln>
          <a:noFill/>
        </a:ln>
      </dgm:spPr>
      <dgm:t>
        <a:bodyPr/>
        <a:lstStyle/>
        <a:p>
          <a:endParaRPr lang="en-US"/>
        </a:p>
      </dgm:t>
    </dgm:pt>
    <dgm:pt modelId="{FF85C232-F75A-419E-868E-113E12B24A33}" type="sibTrans" cxnId="{0DD99F96-E5D7-4FDC-A59C-16CC931C5560}">
      <dgm:prSet/>
      <dgm:spPr/>
      <dgm:t>
        <a:bodyPr/>
        <a:lstStyle/>
        <a:p>
          <a:endParaRPr lang="en-US"/>
        </a:p>
      </dgm:t>
    </dgm:pt>
    <dgm:pt modelId="{9D152CCC-382A-44A2-9BF8-92D9CDBC3A7E}">
      <dgm:prSet phldrT="[Text]"/>
      <dgm:spPr>
        <a:solidFill>
          <a:schemeClr val="accent5"/>
        </a:solidFill>
        <a:ln>
          <a:solidFill>
            <a:schemeClr val="lt1">
              <a:hueOff val="0"/>
              <a:satOff val="0"/>
              <a:lumOff val="0"/>
            </a:schemeClr>
          </a:solidFill>
        </a:ln>
      </dgm:spPr>
      <dgm:t>
        <a:bodyPr/>
        <a:lstStyle/>
        <a:p>
          <a:r>
            <a:rPr lang="en-US" dirty="0"/>
            <a:t>Globalization</a:t>
          </a:r>
        </a:p>
      </dgm:t>
    </dgm:pt>
    <dgm:pt modelId="{B6A54642-1FCB-42AC-884C-A2AC19D72048}" type="parTrans" cxnId="{5B7AC263-01C5-488D-9D31-EC6B7648BCEF}">
      <dgm:prSet/>
      <dgm:spPr>
        <a:ln>
          <a:noFill/>
        </a:ln>
      </dgm:spPr>
      <dgm:t>
        <a:bodyPr/>
        <a:lstStyle/>
        <a:p>
          <a:endParaRPr lang="en-US"/>
        </a:p>
      </dgm:t>
    </dgm:pt>
    <dgm:pt modelId="{E604C169-EEDD-45D0-A1B8-ABFDB10E29C3}" type="sibTrans" cxnId="{5B7AC263-01C5-488D-9D31-EC6B7648BCEF}">
      <dgm:prSet/>
      <dgm:spPr/>
      <dgm:t>
        <a:bodyPr/>
        <a:lstStyle/>
        <a:p>
          <a:endParaRPr lang="en-US"/>
        </a:p>
      </dgm:t>
    </dgm:pt>
    <dgm:pt modelId="{ADFD1522-D6E7-4245-9306-E6B931F4DD68}">
      <dgm:prSet phldrT="[Text]"/>
      <dgm:spPr>
        <a:solidFill>
          <a:schemeClr val="accent5"/>
        </a:solidFill>
        <a:ln>
          <a:solidFill>
            <a:schemeClr val="lt1">
              <a:hueOff val="0"/>
              <a:satOff val="0"/>
              <a:lumOff val="0"/>
            </a:schemeClr>
          </a:solidFill>
        </a:ln>
      </dgm:spPr>
      <dgm:t>
        <a:bodyPr/>
        <a:lstStyle/>
        <a:p>
          <a:r>
            <a:rPr lang="en-US" dirty="0"/>
            <a:t>Templates</a:t>
          </a:r>
        </a:p>
      </dgm:t>
    </dgm:pt>
    <dgm:pt modelId="{6EF31DD2-63B8-431A-8C5C-49A003B7BFC9}" type="parTrans" cxnId="{8DCBE4D9-A237-4090-A38C-36D22011B1DB}">
      <dgm:prSet/>
      <dgm:spPr>
        <a:ln>
          <a:noFill/>
        </a:ln>
      </dgm:spPr>
      <dgm:t>
        <a:bodyPr/>
        <a:lstStyle/>
        <a:p>
          <a:endParaRPr lang="en-US"/>
        </a:p>
      </dgm:t>
    </dgm:pt>
    <dgm:pt modelId="{D79AAE08-7FA1-4CE8-9205-0B829B1B852D}" type="sibTrans" cxnId="{8DCBE4D9-A237-4090-A38C-36D22011B1DB}">
      <dgm:prSet/>
      <dgm:spPr/>
      <dgm:t>
        <a:bodyPr/>
        <a:lstStyle/>
        <a:p>
          <a:endParaRPr lang="en-US"/>
        </a:p>
      </dgm:t>
    </dgm:pt>
    <dgm:pt modelId="{B4C2F9B5-76C8-4644-8608-B129E2A7C580}">
      <dgm:prSet phldrT="[Text]"/>
      <dgm:spPr>
        <a:solidFill>
          <a:schemeClr val="accent5"/>
        </a:solidFill>
        <a:ln>
          <a:solidFill>
            <a:schemeClr val="lt1">
              <a:hueOff val="0"/>
              <a:satOff val="0"/>
              <a:lumOff val="0"/>
            </a:schemeClr>
          </a:solidFill>
        </a:ln>
      </dgm:spPr>
      <dgm:t>
        <a:bodyPr/>
        <a:lstStyle/>
        <a:p>
          <a:r>
            <a:rPr lang="en-US" dirty="0"/>
            <a:t>Drag &amp; Drop</a:t>
          </a:r>
        </a:p>
      </dgm:t>
    </dgm:pt>
    <dgm:pt modelId="{0D6A4ED1-92CC-4B57-BDB7-DBC7BC13D10B}" type="parTrans" cxnId="{CBA25AB3-0F85-4236-9FB2-23ED42966153}">
      <dgm:prSet/>
      <dgm:spPr>
        <a:ln>
          <a:noFill/>
        </a:ln>
      </dgm:spPr>
      <dgm:t>
        <a:bodyPr/>
        <a:lstStyle/>
        <a:p>
          <a:endParaRPr lang="en-US"/>
        </a:p>
      </dgm:t>
    </dgm:pt>
    <dgm:pt modelId="{816FF75A-7B0D-4358-B334-FCCB16B9512A}" type="sibTrans" cxnId="{CBA25AB3-0F85-4236-9FB2-23ED42966153}">
      <dgm:prSet/>
      <dgm:spPr/>
      <dgm:t>
        <a:bodyPr/>
        <a:lstStyle/>
        <a:p>
          <a:endParaRPr lang="en-US"/>
        </a:p>
      </dgm:t>
    </dgm:pt>
    <dgm:pt modelId="{A35E7A10-E894-4377-9D8B-ACB91D11B516}">
      <dgm:prSet phldrT="[Text]"/>
      <dgm:spPr>
        <a:solidFill>
          <a:schemeClr val="accent5"/>
        </a:solidFill>
        <a:ln>
          <a:solidFill>
            <a:schemeClr val="lt1">
              <a:hueOff val="0"/>
              <a:satOff val="0"/>
              <a:lumOff val="0"/>
            </a:schemeClr>
          </a:solidFill>
        </a:ln>
      </dgm:spPr>
      <dgm:t>
        <a:bodyPr/>
        <a:lstStyle/>
        <a:p>
          <a:r>
            <a:rPr lang="en-US" dirty="0"/>
            <a:t>MVVM</a:t>
          </a:r>
        </a:p>
      </dgm:t>
    </dgm:pt>
    <dgm:pt modelId="{8D110D9D-77A8-4C15-801A-734EBC08B1F4}" type="parTrans" cxnId="{6A9AD4E7-5B8B-4E94-84DE-D03849464719}">
      <dgm:prSet/>
      <dgm:spPr>
        <a:ln>
          <a:noFill/>
        </a:ln>
      </dgm:spPr>
      <dgm:t>
        <a:bodyPr/>
        <a:lstStyle/>
        <a:p>
          <a:endParaRPr lang="en-US"/>
        </a:p>
      </dgm:t>
    </dgm:pt>
    <dgm:pt modelId="{0AE15BE8-DE66-4168-9BBB-7B1E694A1AD6}" type="sibTrans" cxnId="{6A9AD4E7-5B8B-4E94-84DE-D03849464719}">
      <dgm:prSet/>
      <dgm:spPr/>
      <dgm:t>
        <a:bodyPr/>
        <a:lstStyle/>
        <a:p>
          <a:endParaRPr lang="en-US"/>
        </a:p>
      </dgm:t>
    </dgm:pt>
    <dgm:pt modelId="{065FC4AE-9A43-4D5E-8F99-D99BC1E97448}">
      <dgm:prSet phldrT="[Text]"/>
      <dgm:spPr>
        <a:solidFill>
          <a:schemeClr val="accent5"/>
        </a:solidFill>
        <a:ln>
          <a:solidFill>
            <a:schemeClr val="lt1">
              <a:hueOff val="0"/>
              <a:satOff val="0"/>
              <a:lumOff val="0"/>
            </a:schemeClr>
          </a:solidFill>
        </a:ln>
      </dgm:spPr>
      <dgm:t>
        <a:bodyPr/>
        <a:lstStyle/>
        <a:p>
          <a:r>
            <a:rPr lang="en-US" dirty="0"/>
            <a:t>Export</a:t>
          </a:r>
        </a:p>
      </dgm:t>
    </dgm:pt>
    <dgm:pt modelId="{2D279AD9-FE2E-4F03-A56F-21F6C95E8488}" type="parTrans" cxnId="{51F6204C-DAEE-46AD-BB57-D9B588B6FFB9}">
      <dgm:prSet/>
      <dgm:spPr>
        <a:ln>
          <a:noFill/>
        </a:ln>
      </dgm:spPr>
      <dgm:t>
        <a:bodyPr/>
        <a:lstStyle/>
        <a:p>
          <a:endParaRPr lang="en-US"/>
        </a:p>
      </dgm:t>
    </dgm:pt>
    <dgm:pt modelId="{5B54C05C-185C-4B4C-BB92-E18AC1FD70E6}" type="sibTrans" cxnId="{51F6204C-DAEE-46AD-BB57-D9B588B6FFB9}">
      <dgm:prSet/>
      <dgm:spPr/>
      <dgm:t>
        <a:bodyPr/>
        <a:lstStyle/>
        <a:p>
          <a:endParaRPr lang="en-US"/>
        </a:p>
      </dgm:t>
    </dgm:pt>
    <dgm:pt modelId="{BC03857C-9356-4A48-A4AF-33BCB1979145}">
      <dgm:prSet phldrT="[Text]"/>
      <dgm:spPr>
        <a:solidFill>
          <a:schemeClr val="accent5"/>
        </a:solidFill>
        <a:ln>
          <a:solidFill>
            <a:schemeClr val="lt1">
              <a:hueOff val="0"/>
              <a:satOff val="0"/>
              <a:lumOff val="0"/>
            </a:schemeClr>
          </a:solidFill>
        </a:ln>
      </dgm:spPr>
      <dgm:t>
        <a:bodyPr/>
        <a:lstStyle/>
        <a:p>
          <a:r>
            <a:rPr lang="en-US" dirty="0"/>
            <a:t>Components</a:t>
          </a:r>
        </a:p>
      </dgm:t>
    </dgm:pt>
    <dgm:pt modelId="{E77CB5C1-6290-49FA-917C-260AEC6774FB}" type="parTrans" cxnId="{0E9441E8-3091-4275-8B32-566DD7F2A4CB}">
      <dgm:prSet/>
      <dgm:spPr>
        <a:ln>
          <a:noFill/>
        </a:ln>
      </dgm:spPr>
      <dgm:t>
        <a:bodyPr/>
        <a:lstStyle/>
        <a:p>
          <a:endParaRPr lang="en-US"/>
        </a:p>
      </dgm:t>
    </dgm:pt>
    <dgm:pt modelId="{D400F9CB-A2B9-4544-BF79-8EE9D96D7B6E}" type="sibTrans" cxnId="{0E9441E8-3091-4275-8B32-566DD7F2A4CB}">
      <dgm:prSet/>
      <dgm:spPr/>
      <dgm:t>
        <a:bodyPr/>
        <a:lstStyle/>
        <a:p>
          <a:endParaRPr lang="en-US"/>
        </a:p>
      </dgm:t>
    </dgm:pt>
    <dgm:pt modelId="{317FD801-4542-45A1-A0AD-811D2A55BC52}" type="pres">
      <dgm:prSet presAssocID="{93061288-9DF0-4FCE-B195-174D3C0E2959}" presName="cycle" presStyleCnt="0">
        <dgm:presLayoutVars>
          <dgm:chMax val="1"/>
          <dgm:dir/>
          <dgm:animLvl val="ctr"/>
          <dgm:resizeHandles val="exact"/>
        </dgm:presLayoutVars>
      </dgm:prSet>
      <dgm:spPr/>
    </dgm:pt>
    <dgm:pt modelId="{16590D29-2AA4-4CE0-B598-811F6BD5D002}" type="pres">
      <dgm:prSet presAssocID="{64542BFD-E986-4288-B94D-258FDE5FAE76}" presName="centerShape" presStyleLbl="node0" presStyleIdx="0" presStyleCnt="1"/>
      <dgm:spPr/>
    </dgm:pt>
    <dgm:pt modelId="{DC85FF8A-9E74-44DD-BE24-7F59E674262D}" type="pres">
      <dgm:prSet presAssocID="{E77CB5C1-6290-49FA-917C-260AEC6774FB}" presName="Name9" presStyleLbl="parChTrans1D2" presStyleIdx="0" presStyleCnt="8"/>
      <dgm:spPr/>
    </dgm:pt>
    <dgm:pt modelId="{8F8BE2AB-30C3-4869-ABD0-35EC0185A534}" type="pres">
      <dgm:prSet presAssocID="{E77CB5C1-6290-49FA-917C-260AEC6774FB}" presName="connTx" presStyleLbl="parChTrans1D2" presStyleIdx="0" presStyleCnt="8"/>
      <dgm:spPr/>
    </dgm:pt>
    <dgm:pt modelId="{56593A2E-CA97-4464-B9B9-AEC806A83AA2}" type="pres">
      <dgm:prSet presAssocID="{BC03857C-9356-4A48-A4AF-33BCB1979145}" presName="node" presStyleLbl="node1" presStyleIdx="0" presStyleCnt="8">
        <dgm:presLayoutVars>
          <dgm:bulletEnabled val="1"/>
        </dgm:presLayoutVars>
      </dgm:prSet>
      <dgm:spPr/>
    </dgm:pt>
    <dgm:pt modelId="{96AB7076-1F6C-4E74-872C-891ABD8996FF}" type="pres">
      <dgm:prSet presAssocID="{9AD3F340-95FD-4DD6-A02A-BE75FC15A2A2}" presName="Name9" presStyleLbl="parChTrans1D2" presStyleIdx="1" presStyleCnt="8"/>
      <dgm:spPr/>
    </dgm:pt>
    <dgm:pt modelId="{0A792FBE-0673-4EB8-9278-0366D15778DB}" type="pres">
      <dgm:prSet presAssocID="{9AD3F340-95FD-4DD6-A02A-BE75FC15A2A2}" presName="connTx" presStyleLbl="parChTrans1D2" presStyleIdx="1" presStyleCnt="8"/>
      <dgm:spPr/>
    </dgm:pt>
    <dgm:pt modelId="{4D93C0A5-4544-4717-A187-D16FEF288469}" type="pres">
      <dgm:prSet presAssocID="{DC863395-1579-4E96-BF1C-6881E8B4063D}" presName="node" presStyleLbl="node1" presStyleIdx="1" presStyleCnt="8">
        <dgm:presLayoutVars>
          <dgm:bulletEnabled val="1"/>
        </dgm:presLayoutVars>
      </dgm:prSet>
      <dgm:spPr/>
    </dgm:pt>
    <dgm:pt modelId="{33BE2B9A-2B16-4FB3-985D-90D3222BFA52}" type="pres">
      <dgm:prSet presAssocID="{EA6DDD09-C788-4FF4-8D66-CB74946B43F3}" presName="Name9" presStyleLbl="parChTrans1D2" presStyleIdx="2" presStyleCnt="8"/>
      <dgm:spPr/>
    </dgm:pt>
    <dgm:pt modelId="{9669E1B8-1836-4D94-848D-CFDB1329C3D0}" type="pres">
      <dgm:prSet presAssocID="{EA6DDD09-C788-4FF4-8D66-CB74946B43F3}" presName="connTx" presStyleLbl="parChTrans1D2" presStyleIdx="2" presStyleCnt="8"/>
      <dgm:spPr/>
    </dgm:pt>
    <dgm:pt modelId="{2AB03F7A-75D3-470F-AA10-27D565C3A24A}" type="pres">
      <dgm:prSet presAssocID="{51A1EA99-DFBB-46F4-8157-FE71314542B7}" presName="node" presStyleLbl="node1" presStyleIdx="2" presStyleCnt="8">
        <dgm:presLayoutVars>
          <dgm:bulletEnabled val="1"/>
        </dgm:presLayoutVars>
      </dgm:prSet>
      <dgm:spPr/>
    </dgm:pt>
    <dgm:pt modelId="{D20D575D-7D4B-4307-A1AC-9E669C999AA0}" type="pres">
      <dgm:prSet presAssocID="{B6A54642-1FCB-42AC-884C-A2AC19D72048}" presName="Name9" presStyleLbl="parChTrans1D2" presStyleIdx="3" presStyleCnt="8"/>
      <dgm:spPr/>
    </dgm:pt>
    <dgm:pt modelId="{1B02BD88-71F4-4CEA-80A2-8E6FFAE891F0}" type="pres">
      <dgm:prSet presAssocID="{B6A54642-1FCB-42AC-884C-A2AC19D72048}" presName="connTx" presStyleLbl="parChTrans1D2" presStyleIdx="3" presStyleCnt="8"/>
      <dgm:spPr/>
    </dgm:pt>
    <dgm:pt modelId="{9DB44CEC-CDA8-44CC-9274-2540E6534C75}" type="pres">
      <dgm:prSet presAssocID="{9D152CCC-382A-44A2-9BF8-92D9CDBC3A7E}" presName="node" presStyleLbl="node1" presStyleIdx="3" presStyleCnt="8">
        <dgm:presLayoutVars>
          <dgm:bulletEnabled val="1"/>
        </dgm:presLayoutVars>
      </dgm:prSet>
      <dgm:spPr/>
    </dgm:pt>
    <dgm:pt modelId="{4E21F700-39CB-49B8-B473-70424A63366A}" type="pres">
      <dgm:prSet presAssocID="{6EF31DD2-63B8-431A-8C5C-49A003B7BFC9}" presName="Name9" presStyleLbl="parChTrans1D2" presStyleIdx="4" presStyleCnt="8"/>
      <dgm:spPr/>
    </dgm:pt>
    <dgm:pt modelId="{40708405-F848-4637-B5CF-EB8570593DA1}" type="pres">
      <dgm:prSet presAssocID="{6EF31DD2-63B8-431A-8C5C-49A003B7BFC9}" presName="connTx" presStyleLbl="parChTrans1D2" presStyleIdx="4" presStyleCnt="8"/>
      <dgm:spPr/>
    </dgm:pt>
    <dgm:pt modelId="{D6544A79-4316-43B6-BFC4-364139061DBF}" type="pres">
      <dgm:prSet presAssocID="{ADFD1522-D6E7-4245-9306-E6B931F4DD68}" presName="node" presStyleLbl="node1" presStyleIdx="4" presStyleCnt="8">
        <dgm:presLayoutVars>
          <dgm:bulletEnabled val="1"/>
        </dgm:presLayoutVars>
      </dgm:prSet>
      <dgm:spPr/>
    </dgm:pt>
    <dgm:pt modelId="{8B63372B-6136-427C-8C75-B3025BA5B7D2}" type="pres">
      <dgm:prSet presAssocID="{0D6A4ED1-92CC-4B57-BDB7-DBC7BC13D10B}" presName="Name9" presStyleLbl="parChTrans1D2" presStyleIdx="5" presStyleCnt="8"/>
      <dgm:spPr/>
    </dgm:pt>
    <dgm:pt modelId="{15C8C91A-40F7-4656-AAC7-32030DD93C3F}" type="pres">
      <dgm:prSet presAssocID="{0D6A4ED1-92CC-4B57-BDB7-DBC7BC13D10B}" presName="connTx" presStyleLbl="parChTrans1D2" presStyleIdx="5" presStyleCnt="8"/>
      <dgm:spPr/>
    </dgm:pt>
    <dgm:pt modelId="{E5FFAED2-91CB-49A8-92E4-15F5F6EC7B7C}" type="pres">
      <dgm:prSet presAssocID="{B4C2F9B5-76C8-4644-8608-B129E2A7C580}" presName="node" presStyleLbl="node1" presStyleIdx="5" presStyleCnt="8">
        <dgm:presLayoutVars>
          <dgm:bulletEnabled val="1"/>
        </dgm:presLayoutVars>
      </dgm:prSet>
      <dgm:spPr/>
    </dgm:pt>
    <dgm:pt modelId="{7A7E62AE-AAB0-4AF6-B808-A4B35DCBFFA7}" type="pres">
      <dgm:prSet presAssocID="{8D110D9D-77A8-4C15-801A-734EBC08B1F4}" presName="Name9" presStyleLbl="parChTrans1D2" presStyleIdx="6" presStyleCnt="8"/>
      <dgm:spPr/>
    </dgm:pt>
    <dgm:pt modelId="{AB115852-C44F-4279-8294-872B4DC707BA}" type="pres">
      <dgm:prSet presAssocID="{8D110D9D-77A8-4C15-801A-734EBC08B1F4}" presName="connTx" presStyleLbl="parChTrans1D2" presStyleIdx="6" presStyleCnt="8"/>
      <dgm:spPr/>
    </dgm:pt>
    <dgm:pt modelId="{6F0D6065-DF2A-4261-92B4-F83A44474F0F}" type="pres">
      <dgm:prSet presAssocID="{A35E7A10-E894-4377-9D8B-ACB91D11B516}" presName="node" presStyleLbl="node1" presStyleIdx="6" presStyleCnt="8">
        <dgm:presLayoutVars>
          <dgm:bulletEnabled val="1"/>
        </dgm:presLayoutVars>
      </dgm:prSet>
      <dgm:spPr/>
    </dgm:pt>
    <dgm:pt modelId="{397C687D-AA6A-47A4-BBA5-B4DEFF9A2E54}" type="pres">
      <dgm:prSet presAssocID="{2D279AD9-FE2E-4F03-A56F-21F6C95E8488}" presName="Name9" presStyleLbl="parChTrans1D2" presStyleIdx="7" presStyleCnt="8"/>
      <dgm:spPr/>
    </dgm:pt>
    <dgm:pt modelId="{AAE43E9D-E93A-49F5-B319-1882B1BC2FC4}" type="pres">
      <dgm:prSet presAssocID="{2D279AD9-FE2E-4F03-A56F-21F6C95E8488}" presName="connTx" presStyleLbl="parChTrans1D2" presStyleIdx="7" presStyleCnt="8"/>
      <dgm:spPr/>
    </dgm:pt>
    <dgm:pt modelId="{8521F00B-0237-4B8F-84B6-5D42BD462928}" type="pres">
      <dgm:prSet presAssocID="{065FC4AE-9A43-4D5E-8F99-D99BC1E97448}" presName="node" presStyleLbl="node1" presStyleIdx="7" presStyleCnt="8">
        <dgm:presLayoutVars>
          <dgm:bulletEnabled val="1"/>
        </dgm:presLayoutVars>
      </dgm:prSet>
      <dgm:spPr/>
    </dgm:pt>
  </dgm:ptLst>
  <dgm:cxnLst>
    <dgm:cxn modelId="{38B22B02-A7C0-47AC-997F-02E62485D669}" type="presOf" srcId="{9D152CCC-382A-44A2-9BF8-92D9CDBC3A7E}" destId="{9DB44CEC-CDA8-44CC-9274-2540E6534C75}" srcOrd="0" destOrd="0" presId="urn:microsoft.com/office/officeart/2005/8/layout/radial1"/>
    <dgm:cxn modelId="{1877A00A-F171-4D7E-BCFF-154B64F3BC46}" type="presOf" srcId="{8D110D9D-77A8-4C15-801A-734EBC08B1F4}" destId="{7A7E62AE-AAB0-4AF6-B808-A4B35DCBFFA7}" srcOrd="0" destOrd="0" presId="urn:microsoft.com/office/officeart/2005/8/layout/radial1"/>
    <dgm:cxn modelId="{FBACD115-CF4B-48DF-A06B-2D6A2A306201}" type="presOf" srcId="{B6A54642-1FCB-42AC-884C-A2AC19D72048}" destId="{1B02BD88-71F4-4CEA-80A2-8E6FFAE891F0}" srcOrd="1" destOrd="0" presId="urn:microsoft.com/office/officeart/2005/8/layout/radial1"/>
    <dgm:cxn modelId="{672E1F16-154B-4DF3-8841-625DF2E15569}" srcId="{93061288-9DF0-4FCE-B195-174D3C0E2959}" destId="{64542BFD-E986-4288-B94D-258FDE5FAE76}" srcOrd="0" destOrd="0" parTransId="{C6494FC2-E495-45AF-8310-8E0EA4C70434}" sibTransId="{20E7752D-EAEE-463B-B495-40AF5A2F799B}"/>
    <dgm:cxn modelId="{BB5C4B1E-1289-439C-B1C5-EF584E512DEF}" type="presOf" srcId="{B4C2F9B5-76C8-4644-8608-B129E2A7C580}" destId="{E5FFAED2-91CB-49A8-92E4-15F5F6EC7B7C}" srcOrd="0" destOrd="0" presId="urn:microsoft.com/office/officeart/2005/8/layout/radial1"/>
    <dgm:cxn modelId="{B1D5C92C-DC0C-4978-9017-1C826D7DF401}" type="presOf" srcId="{E77CB5C1-6290-49FA-917C-260AEC6774FB}" destId="{DC85FF8A-9E74-44DD-BE24-7F59E674262D}" srcOrd="0" destOrd="0" presId="urn:microsoft.com/office/officeart/2005/8/layout/radial1"/>
    <dgm:cxn modelId="{2BD5783B-2971-4751-A138-716A47424212}" srcId="{64542BFD-E986-4288-B94D-258FDE5FAE76}" destId="{DC863395-1579-4E96-BF1C-6881E8B4063D}" srcOrd="1" destOrd="0" parTransId="{9AD3F340-95FD-4DD6-A02A-BE75FC15A2A2}" sibTransId="{514D722F-9DD4-4EE4-8A13-BCA708A62FA8}"/>
    <dgm:cxn modelId="{5B7AC263-01C5-488D-9D31-EC6B7648BCEF}" srcId="{64542BFD-E986-4288-B94D-258FDE5FAE76}" destId="{9D152CCC-382A-44A2-9BF8-92D9CDBC3A7E}" srcOrd="3" destOrd="0" parTransId="{B6A54642-1FCB-42AC-884C-A2AC19D72048}" sibTransId="{E604C169-EEDD-45D0-A1B8-ABFDB10E29C3}"/>
    <dgm:cxn modelId="{05588E49-504C-4495-B541-13951C96C927}" type="presOf" srcId="{9AD3F340-95FD-4DD6-A02A-BE75FC15A2A2}" destId="{0A792FBE-0673-4EB8-9278-0366D15778DB}" srcOrd="1" destOrd="0" presId="urn:microsoft.com/office/officeart/2005/8/layout/radial1"/>
    <dgm:cxn modelId="{7FC4816B-7AB4-4DCD-8874-7CDB1510BD9D}" type="presOf" srcId="{DC863395-1579-4E96-BF1C-6881E8B4063D}" destId="{4D93C0A5-4544-4717-A187-D16FEF288469}" srcOrd="0" destOrd="0" presId="urn:microsoft.com/office/officeart/2005/8/layout/radial1"/>
    <dgm:cxn modelId="{E6CEA64B-EBAC-4C17-BFBE-08A2C0A63596}" type="presOf" srcId="{64542BFD-E986-4288-B94D-258FDE5FAE76}" destId="{16590D29-2AA4-4CE0-B598-811F6BD5D002}" srcOrd="0" destOrd="0" presId="urn:microsoft.com/office/officeart/2005/8/layout/radial1"/>
    <dgm:cxn modelId="{51F6204C-DAEE-46AD-BB57-D9B588B6FFB9}" srcId="{64542BFD-E986-4288-B94D-258FDE5FAE76}" destId="{065FC4AE-9A43-4D5E-8F99-D99BC1E97448}" srcOrd="7" destOrd="0" parTransId="{2D279AD9-FE2E-4F03-A56F-21F6C95E8488}" sibTransId="{5B54C05C-185C-4B4C-BB92-E18AC1FD70E6}"/>
    <dgm:cxn modelId="{1812D36C-AD57-4315-AB06-3B5293EFB2A1}" type="presOf" srcId="{2D279AD9-FE2E-4F03-A56F-21F6C95E8488}" destId="{397C687D-AA6A-47A4-BBA5-B4DEFF9A2E54}" srcOrd="0" destOrd="0" presId="urn:microsoft.com/office/officeart/2005/8/layout/radial1"/>
    <dgm:cxn modelId="{9094694F-F0D5-4631-B4ED-DE098A0DD12C}" type="presOf" srcId="{A35E7A10-E894-4377-9D8B-ACB91D11B516}" destId="{6F0D6065-DF2A-4261-92B4-F83A44474F0F}" srcOrd="0" destOrd="0" presId="urn:microsoft.com/office/officeart/2005/8/layout/radial1"/>
    <dgm:cxn modelId="{6CAA3E71-EB3B-4102-9FED-8330BB5CE8D5}" type="presOf" srcId="{0D6A4ED1-92CC-4B57-BDB7-DBC7BC13D10B}" destId="{15C8C91A-40F7-4656-AAC7-32030DD93C3F}" srcOrd="1" destOrd="0" presId="urn:microsoft.com/office/officeart/2005/8/layout/radial1"/>
    <dgm:cxn modelId="{4D590485-C1FF-454E-A97B-8796286B800B}" type="presOf" srcId="{B6A54642-1FCB-42AC-884C-A2AC19D72048}" destId="{D20D575D-7D4B-4307-A1AC-9E669C999AA0}" srcOrd="0" destOrd="0" presId="urn:microsoft.com/office/officeart/2005/8/layout/radial1"/>
    <dgm:cxn modelId="{CBA31385-6DE7-43D6-95F4-569D922D9371}" type="presOf" srcId="{6EF31DD2-63B8-431A-8C5C-49A003B7BFC9}" destId="{40708405-F848-4637-B5CF-EB8570593DA1}" srcOrd="1" destOrd="0" presId="urn:microsoft.com/office/officeart/2005/8/layout/radial1"/>
    <dgm:cxn modelId="{E83A8085-DBCD-4C1B-8080-1389EDEB296F}" type="presOf" srcId="{51A1EA99-DFBB-46F4-8157-FE71314542B7}" destId="{2AB03F7A-75D3-470F-AA10-27D565C3A24A}" srcOrd="0" destOrd="0" presId="urn:microsoft.com/office/officeart/2005/8/layout/radial1"/>
    <dgm:cxn modelId="{FCE6C48B-E9A1-4C57-AB65-DF7D7F92DB9E}" type="presOf" srcId="{8D110D9D-77A8-4C15-801A-734EBC08B1F4}" destId="{AB115852-C44F-4279-8294-872B4DC707BA}" srcOrd="1" destOrd="0" presId="urn:microsoft.com/office/officeart/2005/8/layout/radial1"/>
    <dgm:cxn modelId="{0DD99F96-E5D7-4FDC-A59C-16CC931C5560}" srcId="{64542BFD-E986-4288-B94D-258FDE5FAE76}" destId="{51A1EA99-DFBB-46F4-8157-FE71314542B7}" srcOrd="2" destOrd="0" parTransId="{EA6DDD09-C788-4FF4-8D66-CB74946B43F3}" sibTransId="{FF85C232-F75A-419E-868E-113E12B24A33}"/>
    <dgm:cxn modelId="{1151EA96-3611-4AB8-AF0D-3691B01D7D83}" type="presOf" srcId="{BC03857C-9356-4A48-A4AF-33BCB1979145}" destId="{56593A2E-CA97-4464-B9B9-AEC806A83AA2}" srcOrd="0" destOrd="0" presId="urn:microsoft.com/office/officeart/2005/8/layout/radial1"/>
    <dgm:cxn modelId="{712F8C97-B572-4056-996A-DA74E53DE3D0}" type="presOf" srcId="{9AD3F340-95FD-4DD6-A02A-BE75FC15A2A2}" destId="{96AB7076-1F6C-4E74-872C-891ABD8996FF}" srcOrd="0" destOrd="0" presId="urn:microsoft.com/office/officeart/2005/8/layout/radial1"/>
    <dgm:cxn modelId="{64C81898-9FBB-4EB4-B7E9-3A35CE2D02A7}" type="presOf" srcId="{065FC4AE-9A43-4D5E-8F99-D99BC1E97448}" destId="{8521F00B-0237-4B8F-84B6-5D42BD462928}" srcOrd="0" destOrd="0" presId="urn:microsoft.com/office/officeart/2005/8/layout/radial1"/>
    <dgm:cxn modelId="{FB39559C-13F5-4773-B5AA-2CCAE27D20D5}" type="presOf" srcId="{ADFD1522-D6E7-4245-9306-E6B931F4DD68}" destId="{D6544A79-4316-43B6-BFC4-364139061DBF}" srcOrd="0" destOrd="0" presId="urn:microsoft.com/office/officeart/2005/8/layout/radial1"/>
    <dgm:cxn modelId="{A2347EAC-150C-422A-B923-83F6AA793E75}" type="presOf" srcId="{EA6DDD09-C788-4FF4-8D66-CB74946B43F3}" destId="{33BE2B9A-2B16-4FB3-985D-90D3222BFA52}" srcOrd="0" destOrd="0" presId="urn:microsoft.com/office/officeart/2005/8/layout/radial1"/>
    <dgm:cxn modelId="{DFDA18B1-DB4B-4006-B5D3-2618BE2A4510}" type="presOf" srcId="{2D279AD9-FE2E-4F03-A56F-21F6C95E8488}" destId="{AAE43E9D-E93A-49F5-B319-1882B1BC2FC4}" srcOrd="1" destOrd="0" presId="urn:microsoft.com/office/officeart/2005/8/layout/radial1"/>
    <dgm:cxn modelId="{CBA25AB3-0F85-4236-9FB2-23ED42966153}" srcId="{64542BFD-E986-4288-B94D-258FDE5FAE76}" destId="{B4C2F9B5-76C8-4644-8608-B129E2A7C580}" srcOrd="5" destOrd="0" parTransId="{0D6A4ED1-92CC-4B57-BDB7-DBC7BC13D10B}" sibTransId="{816FF75A-7B0D-4358-B334-FCCB16B9512A}"/>
    <dgm:cxn modelId="{12C84EB6-9896-45F3-A277-77C676F10004}" type="presOf" srcId="{0D6A4ED1-92CC-4B57-BDB7-DBC7BC13D10B}" destId="{8B63372B-6136-427C-8C75-B3025BA5B7D2}" srcOrd="0" destOrd="0" presId="urn:microsoft.com/office/officeart/2005/8/layout/radial1"/>
    <dgm:cxn modelId="{C5B56CD7-B13A-4208-A5AF-473A154D9924}" type="presOf" srcId="{6EF31DD2-63B8-431A-8C5C-49A003B7BFC9}" destId="{4E21F700-39CB-49B8-B473-70424A63366A}" srcOrd="0" destOrd="0" presId="urn:microsoft.com/office/officeart/2005/8/layout/radial1"/>
    <dgm:cxn modelId="{8DCBE4D9-A237-4090-A38C-36D22011B1DB}" srcId="{64542BFD-E986-4288-B94D-258FDE5FAE76}" destId="{ADFD1522-D6E7-4245-9306-E6B931F4DD68}" srcOrd="4" destOrd="0" parTransId="{6EF31DD2-63B8-431A-8C5C-49A003B7BFC9}" sibTransId="{D79AAE08-7FA1-4CE8-9205-0B829B1B852D}"/>
    <dgm:cxn modelId="{83D7A3DF-A13C-4E79-803E-EFCDE7B418A4}" type="presOf" srcId="{E77CB5C1-6290-49FA-917C-260AEC6774FB}" destId="{8F8BE2AB-30C3-4869-ABD0-35EC0185A534}" srcOrd="1" destOrd="0" presId="urn:microsoft.com/office/officeart/2005/8/layout/radial1"/>
    <dgm:cxn modelId="{6A9AD4E7-5B8B-4E94-84DE-D03849464719}" srcId="{64542BFD-E986-4288-B94D-258FDE5FAE76}" destId="{A35E7A10-E894-4377-9D8B-ACB91D11B516}" srcOrd="6" destOrd="0" parTransId="{8D110D9D-77A8-4C15-801A-734EBC08B1F4}" sibTransId="{0AE15BE8-DE66-4168-9BBB-7B1E694A1AD6}"/>
    <dgm:cxn modelId="{0E9441E8-3091-4275-8B32-566DD7F2A4CB}" srcId="{64542BFD-E986-4288-B94D-258FDE5FAE76}" destId="{BC03857C-9356-4A48-A4AF-33BCB1979145}" srcOrd="0" destOrd="0" parTransId="{E77CB5C1-6290-49FA-917C-260AEC6774FB}" sibTransId="{D400F9CB-A2B9-4544-BF79-8EE9D96D7B6E}"/>
    <dgm:cxn modelId="{A199FAEF-3892-49B9-A91C-495464895D50}" type="presOf" srcId="{EA6DDD09-C788-4FF4-8D66-CB74946B43F3}" destId="{9669E1B8-1836-4D94-848D-CFDB1329C3D0}" srcOrd="1" destOrd="0" presId="urn:microsoft.com/office/officeart/2005/8/layout/radial1"/>
    <dgm:cxn modelId="{0EDF6FF0-11AC-4351-9973-8F8B5A8DFD63}" type="presOf" srcId="{93061288-9DF0-4FCE-B195-174D3C0E2959}" destId="{317FD801-4542-45A1-A0AD-811D2A55BC52}" srcOrd="0" destOrd="0" presId="urn:microsoft.com/office/officeart/2005/8/layout/radial1"/>
    <dgm:cxn modelId="{2D7FEAD1-D8B8-40A0-8337-78F4D1FCA342}" type="presParOf" srcId="{317FD801-4542-45A1-A0AD-811D2A55BC52}" destId="{16590D29-2AA4-4CE0-B598-811F6BD5D002}" srcOrd="0" destOrd="0" presId="urn:microsoft.com/office/officeart/2005/8/layout/radial1"/>
    <dgm:cxn modelId="{07BF4110-5C0D-4995-A10B-7F6D97A18EBD}" type="presParOf" srcId="{317FD801-4542-45A1-A0AD-811D2A55BC52}" destId="{DC85FF8A-9E74-44DD-BE24-7F59E674262D}" srcOrd="1" destOrd="0" presId="urn:microsoft.com/office/officeart/2005/8/layout/radial1"/>
    <dgm:cxn modelId="{EC1C1EC5-B7F0-4FBA-9229-B503A5E3F199}" type="presParOf" srcId="{DC85FF8A-9E74-44DD-BE24-7F59E674262D}" destId="{8F8BE2AB-30C3-4869-ABD0-35EC0185A534}" srcOrd="0" destOrd="0" presId="urn:microsoft.com/office/officeart/2005/8/layout/radial1"/>
    <dgm:cxn modelId="{D19352D4-B4C1-4934-A617-66AA76A78E11}" type="presParOf" srcId="{317FD801-4542-45A1-A0AD-811D2A55BC52}" destId="{56593A2E-CA97-4464-B9B9-AEC806A83AA2}" srcOrd="2" destOrd="0" presId="urn:microsoft.com/office/officeart/2005/8/layout/radial1"/>
    <dgm:cxn modelId="{95F79E62-339C-4D5F-969C-70CD17272947}" type="presParOf" srcId="{317FD801-4542-45A1-A0AD-811D2A55BC52}" destId="{96AB7076-1F6C-4E74-872C-891ABD8996FF}" srcOrd="3" destOrd="0" presId="urn:microsoft.com/office/officeart/2005/8/layout/radial1"/>
    <dgm:cxn modelId="{23885862-3DD7-4DAE-B3CE-7D099A9C1322}" type="presParOf" srcId="{96AB7076-1F6C-4E74-872C-891ABD8996FF}" destId="{0A792FBE-0673-4EB8-9278-0366D15778DB}" srcOrd="0" destOrd="0" presId="urn:microsoft.com/office/officeart/2005/8/layout/radial1"/>
    <dgm:cxn modelId="{460F9AF2-3215-433E-A2F6-FC5362AC79D9}" type="presParOf" srcId="{317FD801-4542-45A1-A0AD-811D2A55BC52}" destId="{4D93C0A5-4544-4717-A187-D16FEF288469}" srcOrd="4" destOrd="0" presId="urn:microsoft.com/office/officeart/2005/8/layout/radial1"/>
    <dgm:cxn modelId="{500DEE8B-BBC7-42AB-9B68-37B0837A51D6}" type="presParOf" srcId="{317FD801-4542-45A1-A0AD-811D2A55BC52}" destId="{33BE2B9A-2B16-4FB3-985D-90D3222BFA52}" srcOrd="5" destOrd="0" presId="urn:microsoft.com/office/officeart/2005/8/layout/radial1"/>
    <dgm:cxn modelId="{0D56021F-8A20-4C92-9F39-EF72212F52EE}" type="presParOf" srcId="{33BE2B9A-2B16-4FB3-985D-90D3222BFA52}" destId="{9669E1B8-1836-4D94-848D-CFDB1329C3D0}" srcOrd="0" destOrd="0" presId="urn:microsoft.com/office/officeart/2005/8/layout/radial1"/>
    <dgm:cxn modelId="{75FEC30B-B98C-4E2E-9479-323ABC30CAA8}" type="presParOf" srcId="{317FD801-4542-45A1-A0AD-811D2A55BC52}" destId="{2AB03F7A-75D3-470F-AA10-27D565C3A24A}" srcOrd="6" destOrd="0" presId="urn:microsoft.com/office/officeart/2005/8/layout/radial1"/>
    <dgm:cxn modelId="{FC77C74E-3855-4C1F-AE7E-BCF891BA7F82}" type="presParOf" srcId="{317FD801-4542-45A1-A0AD-811D2A55BC52}" destId="{D20D575D-7D4B-4307-A1AC-9E669C999AA0}" srcOrd="7" destOrd="0" presId="urn:microsoft.com/office/officeart/2005/8/layout/radial1"/>
    <dgm:cxn modelId="{0AE5409A-FF1B-4C7E-9C38-19AF368200BE}" type="presParOf" srcId="{D20D575D-7D4B-4307-A1AC-9E669C999AA0}" destId="{1B02BD88-71F4-4CEA-80A2-8E6FFAE891F0}" srcOrd="0" destOrd="0" presId="urn:microsoft.com/office/officeart/2005/8/layout/radial1"/>
    <dgm:cxn modelId="{899D725A-CA3D-4503-8792-5C5CD3297602}" type="presParOf" srcId="{317FD801-4542-45A1-A0AD-811D2A55BC52}" destId="{9DB44CEC-CDA8-44CC-9274-2540E6534C75}" srcOrd="8" destOrd="0" presId="urn:microsoft.com/office/officeart/2005/8/layout/radial1"/>
    <dgm:cxn modelId="{06856BCD-EEAA-46B2-8134-11CA54FB768B}" type="presParOf" srcId="{317FD801-4542-45A1-A0AD-811D2A55BC52}" destId="{4E21F700-39CB-49B8-B473-70424A63366A}" srcOrd="9" destOrd="0" presId="urn:microsoft.com/office/officeart/2005/8/layout/radial1"/>
    <dgm:cxn modelId="{640864B6-27D5-42E0-BB3E-DC5CA946C8A3}" type="presParOf" srcId="{4E21F700-39CB-49B8-B473-70424A63366A}" destId="{40708405-F848-4637-B5CF-EB8570593DA1}" srcOrd="0" destOrd="0" presId="urn:microsoft.com/office/officeart/2005/8/layout/radial1"/>
    <dgm:cxn modelId="{D495F0F9-D599-45F6-BBB7-C39D696D3FEA}" type="presParOf" srcId="{317FD801-4542-45A1-A0AD-811D2A55BC52}" destId="{D6544A79-4316-43B6-BFC4-364139061DBF}" srcOrd="10" destOrd="0" presId="urn:microsoft.com/office/officeart/2005/8/layout/radial1"/>
    <dgm:cxn modelId="{1419E8E6-3C61-4D14-AFA0-A99C7C11E96E}" type="presParOf" srcId="{317FD801-4542-45A1-A0AD-811D2A55BC52}" destId="{8B63372B-6136-427C-8C75-B3025BA5B7D2}" srcOrd="11" destOrd="0" presId="urn:microsoft.com/office/officeart/2005/8/layout/radial1"/>
    <dgm:cxn modelId="{5181BF4A-5FD2-4EF1-9927-899EEFDC0F66}" type="presParOf" srcId="{8B63372B-6136-427C-8C75-B3025BA5B7D2}" destId="{15C8C91A-40F7-4656-AAC7-32030DD93C3F}" srcOrd="0" destOrd="0" presId="urn:microsoft.com/office/officeart/2005/8/layout/radial1"/>
    <dgm:cxn modelId="{B81102A4-EDDC-4AE6-9A1E-B710E464ACEE}" type="presParOf" srcId="{317FD801-4542-45A1-A0AD-811D2A55BC52}" destId="{E5FFAED2-91CB-49A8-92E4-15F5F6EC7B7C}" srcOrd="12" destOrd="0" presId="urn:microsoft.com/office/officeart/2005/8/layout/radial1"/>
    <dgm:cxn modelId="{4978AAF2-9624-434F-BEDB-965ECAFED823}" type="presParOf" srcId="{317FD801-4542-45A1-A0AD-811D2A55BC52}" destId="{7A7E62AE-AAB0-4AF6-B808-A4B35DCBFFA7}" srcOrd="13" destOrd="0" presId="urn:microsoft.com/office/officeart/2005/8/layout/radial1"/>
    <dgm:cxn modelId="{C1EA3308-4E2E-4011-983C-E786F98CDFB7}" type="presParOf" srcId="{7A7E62AE-AAB0-4AF6-B808-A4B35DCBFFA7}" destId="{AB115852-C44F-4279-8294-872B4DC707BA}" srcOrd="0" destOrd="0" presId="urn:microsoft.com/office/officeart/2005/8/layout/radial1"/>
    <dgm:cxn modelId="{288B116B-0F08-4FF9-8415-909FDEF81D33}" type="presParOf" srcId="{317FD801-4542-45A1-A0AD-811D2A55BC52}" destId="{6F0D6065-DF2A-4261-92B4-F83A44474F0F}" srcOrd="14" destOrd="0" presId="urn:microsoft.com/office/officeart/2005/8/layout/radial1"/>
    <dgm:cxn modelId="{598C35B9-2E49-4FCB-93E9-DC485D8E8294}" type="presParOf" srcId="{317FD801-4542-45A1-A0AD-811D2A55BC52}" destId="{397C687D-AA6A-47A4-BBA5-B4DEFF9A2E54}" srcOrd="15" destOrd="0" presId="urn:microsoft.com/office/officeart/2005/8/layout/radial1"/>
    <dgm:cxn modelId="{DE2E55A0-32C3-41CF-8C23-5B8D9EF16ABD}" type="presParOf" srcId="{397C687D-AA6A-47A4-BBA5-B4DEFF9A2E54}" destId="{AAE43E9D-E93A-49F5-B319-1882B1BC2FC4}" srcOrd="0" destOrd="0" presId="urn:microsoft.com/office/officeart/2005/8/layout/radial1"/>
    <dgm:cxn modelId="{5DA635C9-6E5D-4430-BD13-AA8263AB0BA2}" type="presParOf" srcId="{317FD801-4542-45A1-A0AD-811D2A55BC52}" destId="{8521F00B-0237-4B8F-84B6-5D42BD462928}" srcOrd="16" destOrd="0" presId="urn:microsoft.com/office/officeart/2005/8/layout/radial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90D29-2AA4-4CE0-B598-811F6BD5D002}">
      <dsp:nvSpPr>
        <dsp:cNvPr id="0" name=""/>
        <dsp:cNvSpPr/>
      </dsp:nvSpPr>
      <dsp:spPr>
        <a:xfrm>
          <a:off x="3423569" y="1923328"/>
          <a:ext cx="1119238" cy="1119238"/>
        </a:xfrm>
        <a:prstGeom prst="ellipse">
          <a:avLst/>
        </a:prstGeom>
        <a:solidFill>
          <a:schemeClr val="tx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3587478" y="2087237"/>
        <a:ext cx="791420" cy="791420"/>
      </dsp:txXfrm>
    </dsp:sp>
    <dsp:sp modelId="{DC85FF8A-9E74-44DD-BE24-7F59E674262D}">
      <dsp:nvSpPr>
        <dsp:cNvPr id="0" name=""/>
        <dsp:cNvSpPr/>
      </dsp:nvSpPr>
      <dsp:spPr>
        <a:xfrm rot="16200000">
          <a:off x="3590487" y="1517982"/>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3553" y="1510991"/>
        <a:ext cx="39270" cy="39270"/>
      </dsp:txXfrm>
    </dsp:sp>
    <dsp:sp modelId="{56593A2E-CA97-4464-B9B9-AEC806A83AA2}">
      <dsp:nvSpPr>
        <dsp:cNvPr id="0" name=""/>
        <dsp:cNvSpPr/>
      </dsp:nvSpPr>
      <dsp:spPr>
        <a:xfrm>
          <a:off x="3423569" y="18686"/>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Components</a:t>
          </a:r>
        </a:p>
      </dsp:txBody>
      <dsp:txXfrm>
        <a:off x="3587478" y="182595"/>
        <a:ext cx="791420" cy="791420"/>
      </dsp:txXfrm>
    </dsp:sp>
    <dsp:sp modelId="{96AB7076-1F6C-4E74-872C-891ABD8996FF}">
      <dsp:nvSpPr>
        <dsp:cNvPr id="0" name=""/>
        <dsp:cNvSpPr/>
      </dsp:nvSpPr>
      <dsp:spPr>
        <a:xfrm rot="18900000">
          <a:off x="4263879" y="1796910"/>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636946" y="1789920"/>
        <a:ext cx="39270" cy="39270"/>
      </dsp:txXfrm>
    </dsp:sp>
    <dsp:sp modelId="{4D93C0A5-4544-4717-A187-D16FEF288469}">
      <dsp:nvSpPr>
        <dsp:cNvPr id="0" name=""/>
        <dsp:cNvSpPr/>
      </dsp:nvSpPr>
      <dsp:spPr>
        <a:xfrm>
          <a:off x="4770354" y="57654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Source</a:t>
          </a:r>
        </a:p>
      </dsp:txBody>
      <dsp:txXfrm>
        <a:off x="4934263" y="740452"/>
        <a:ext cx="791420" cy="791420"/>
      </dsp:txXfrm>
    </dsp:sp>
    <dsp:sp modelId="{33BE2B9A-2B16-4FB3-985D-90D3222BFA52}">
      <dsp:nvSpPr>
        <dsp:cNvPr id="0" name=""/>
        <dsp:cNvSpPr/>
      </dsp:nvSpPr>
      <dsp:spPr>
        <a:xfrm>
          <a:off x="4542808" y="2470303"/>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5874" y="2463312"/>
        <a:ext cx="39270" cy="39270"/>
      </dsp:txXfrm>
    </dsp:sp>
    <dsp:sp modelId="{2AB03F7A-75D3-470F-AA10-27D565C3A24A}">
      <dsp:nvSpPr>
        <dsp:cNvPr id="0" name=""/>
        <dsp:cNvSpPr/>
      </dsp:nvSpPr>
      <dsp:spPr>
        <a:xfrm>
          <a:off x="5328211" y="1923328"/>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Validation</a:t>
          </a:r>
        </a:p>
      </dsp:txBody>
      <dsp:txXfrm>
        <a:off x="5492120" y="2087237"/>
        <a:ext cx="791420" cy="791420"/>
      </dsp:txXfrm>
    </dsp:sp>
    <dsp:sp modelId="{D20D575D-7D4B-4307-A1AC-9E669C999AA0}">
      <dsp:nvSpPr>
        <dsp:cNvPr id="0" name=""/>
        <dsp:cNvSpPr/>
      </dsp:nvSpPr>
      <dsp:spPr>
        <a:xfrm rot="2700000">
          <a:off x="4263879" y="3143696"/>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6946" y="3136705"/>
        <a:ext cx="39270" cy="39270"/>
      </dsp:txXfrm>
    </dsp:sp>
    <dsp:sp modelId="{9DB44CEC-CDA8-44CC-9274-2540E6534C75}">
      <dsp:nvSpPr>
        <dsp:cNvPr id="0" name=""/>
        <dsp:cNvSpPr/>
      </dsp:nvSpPr>
      <dsp:spPr>
        <a:xfrm>
          <a:off x="4770354" y="327011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Globalization</a:t>
          </a:r>
        </a:p>
      </dsp:txBody>
      <dsp:txXfrm>
        <a:off x="4934263" y="3434022"/>
        <a:ext cx="791420" cy="791420"/>
      </dsp:txXfrm>
    </dsp:sp>
    <dsp:sp modelId="{4E21F700-39CB-49B8-B473-70424A63366A}">
      <dsp:nvSpPr>
        <dsp:cNvPr id="0" name=""/>
        <dsp:cNvSpPr/>
      </dsp:nvSpPr>
      <dsp:spPr>
        <a:xfrm rot="5400000">
          <a:off x="3590487" y="3422624"/>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3553" y="3415633"/>
        <a:ext cx="39270" cy="39270"/>
      </dsp:txXfrm>
    </dsp:sp>
    <dsp:sp modelId="{D6544A79-4316-43B6-BFC4-364139061DBF}">
      <dsp:nvSpPr>
        <dsp:cNvPr id="0" name=""/>
        <dsp:cNvSpPr/>
      </dsp:nvSpPr>
      <dsp:spPr>
        <a:xfrm>
          <a:off x="3423569" y="3827970"/>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Templates</a:t>
          </a:r>
        </a:p>
      </dsp:txBody>
      <dsp:txXfrm>
        <a:off x="3587478" y="3991879"/>
        <a:ext cx="791420" cy="791420"/>
      </dsp:txXfrm>
    </dsp:sp>
    <dsp:sp modelId="{8B63372B-6136-427C-8C75-B3025BA5B7D2}">
      <dsp:nvSpPr>
        <dsp:cNvPr id="0" name=""/>
        <dsp:cNvSpPr/>
      </dsp:nvSpPr>
      <dsp:spPr>
        <a:xfrm rot="8100000">
          <a:off x="2917094" y="3143696"/>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90161" y="3136705"/>
        <a:ext cx="39270" cy="39270"/>
      </dsp:txXfrm>
    </dsp:sp>
    <dsp:sp modelId="{E5FFAED2-91CB-49A8-92E4-15F5F6EC7B7C}">
      <dsp:nvSpPr>
        <dsp:cNvPr id="0" name=""/>
        <dsp:cNvSpPr/>
      </dsp:nvSpPr>
      <dsp:spPr>
        <a:xfrm>
          <a:off x="2076784" y="327011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Drag &amp; Drop</a:t>
          </a:r>
        </a:p>
      </dsp:txBody>
      <dsp:txXfrm>
        <a:off x="2240693" y="3434022"/>
        <a:ext cx="791420" cy="791420"/>
      </dsp:txXfrm>
    </dsp:sp>
    <dsp:sp modelId="{7A7E62AE-AAB0-4AF6-B808-A4B35DCBFFA7}">
      <dsp:nvSpPr>
        <dsp:cNvPr id="0" name=""/>
        <dsp:cNvSpPr/>
      </dsp:nvSpPr>
      <dsp:spPr>
        <a:xfrm rot="10800000">
          <a:off x="2638166" y="2470303"/>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11232" y="2463312"/>
        <a:ext cx="39270" cy="39270"/>
      </dsp:txXfrm>
    </dsp:sp>
    <dsp:sp modelId="{6F0D6065-DF2A-4261-92B4-F83A44474F0F}">
      <dsp:nvSpPr>
        <dsp:cNvPr id="0" name=""/>
        <dsp:cNvSpPr/>
      </dsp:nvSpPr>
      <dsp:spPr>
        <a:xfrm>
          <a:off x="1518927" y="1923328"/>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MVVM</a:t>
          </a:r>
        </a:p>
      </dsp:txBody>
      <dsp:txXfrm>
        <a:off x="1682836" y="2087237"/>
        <a:ext cx="791420" cy="791420"/>
      </dsp:txXfrm>
    </dsp:sp>
    <dsp:sp modelId="{397C687D-AA6A-47A4-BBA5-B4DEFF9A2E54}">
      <dsp:nvSpPr>
        <dsp:cNvPr id="0" name=""/>
        <dsp:cNvSpPr/>
      </dsp:nvSpPr>
      <dsp:spPr>
        <a:xfrm rot="13500000">
          <a:off x="2917094" y="1796910"/>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90161" y="1789920"/>
        <a:ext cx="39270" cy="39270"/>
      </dsp:txXfrm>
    </dsp:sp>
    <dsp:sp modelId="{8521F00B-0237-4B8F-84B6-5D42BD462928}">
      <dsp:nvSpPr>
        <dsp:cNvPr id="0" name=""/>
        <dsp:cNvSpPr/>
      </dsp:nvSpPr>
      <dsp:spPr>
        <a:xfrm>
          <a:off x="2076784" y="57654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Export</a:t>
          </a:r>
        </a:p>
      </dsp:txBody>
      <dsp:txXfrm>
        <a:off x="2240693" y="740452"/>
        <a:ext cx="791420" cy="79142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CE749-CFD2-415E-87A2-A59FAE3D342E}" type="datetimeFigureOut">
              <a:rPr lang="en-US" smtClean="0"/>
              <a:t>3/22/2018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2DECA-0E8B-476B-A6C1-3E37488E144B}" type="slidenum">
              <a:rPr lang="en-US" smtClean="0"/>
              <a:t>‹#›</a:t>
            </a:fld>
            <a:endParaRPr lang="en-US"/>
          </a:p>
        </p:txBody>
      </p:sp>
    </p:spTree>
    <p:extLst>
      <p:ext uri="{BB962C8B-B14F-4D97-AF65-F5344CB8AC3E}">
        <p14:creationId xmlns:p14="http://schemas.microsoft.com/office/powerpoint/2010/main" val="206331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has a long history of providing tools to make developers happy and successful.</a:t>
            </a:r>
          </a:p>
          <a:p>
            <a:r>
              <a:rPr lang="en-US" dirty="0"/>
              <a:t>That’s why, when looking new ways to bring value to the customers and thank them for their loyalty, training came to mind.</a:t>
            </a:r>
          </a:p>
          <a:p>
            <a:endParaRPr lang="en-US" dirty="0"/>
          </a:p>
          <a:p>
            <a:r>
              <a:rPr lang="en-US" dirty="0"/>
              <a:t>We understand developers have a choice when it comes to selecting a UI vendor – and we believe that when users decide to partner with Progress, they are getting the very best UI, the very best support and now the very best training at no additional out of pocket expense.</a:t>
            </a:r>
          </a:p>
          <a:p>
            <a:endParaRPr lang="en-US" dirty="0"/>
          </a:p>
          <a:p>
            <a:r>
              <a:rPr lang="en-US" dirty="0"/>
              <a:t>I’m proud to welcome you to the Virtual Classroom, a free training program for Telerik active license holders.</a:t>
            </a:r>
          </a:p>
        </p:txBody>
      </p:sp>
      <p:sp>
        <p:nvSpPr>
          <p:cNvPr id="4" name="Slide Number Placeholder 3"/>
          <p:cNvSpPr>
            <a:spLocks noGrp="1"/>
          </p:cNvSpPr>
          <p:nvPr>
            <p:ph type="sldNum" sz="quarter" idx="10"/>
          </p:nvPr>
        </p:nvSpPr>
        <p:spPr/>
        <p:txBody>
          <a:bodyPr/>
          <a:lstStyle/>
          <a:p>
            <a:fld id="{FBC2DECA-0E8B-476B-A6C1-3E37488E144B}" type="slidenum">
              <a:rPr lang="en-US" smtClean="0"/>
              <a:t>2</a:t>
            </a:fld>
            <a:endParaRPr lang="en-US"/>
          </a:p>
        </p:txBody>
      </p:sp>
    </p:spTree>
    <p:extLst>
      <p:ext uri="{BB962C8B-B14F-4D97-AF65-F5344CB8AC3E}">
        <p14:creationId xmlns:p14="http://schemas.microsoft.com/office/powerpoint/2010/main" val="12728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take a look at some of the most important features of </a:t>
            </a:r>
            <a:r>
              <a:rPr lang="en-US" dirty="0" err="1"/>
              <a:t>Vue</a:t>
            </a:r>
            <a:endParaRPr lang="en-US" dirty="0"/>
          </a:p>
          <a:p>
            <a:r>
              <a:rPr lang="en-US" dirty="0"/>
              <a:t>This is by  no means an exhaustive list</a:t>
            </a:r>
          </a:p>
          <a:p>
            <a:r>
              <a:rPr lang="en-US" dirty="0"/>
              <a:t>Even the features we look at will not be explored to their fullest extent</a:t>
            </a:r>
          </a:p>
          <a:p>
            <a:r>
              <a:rPr lang="en-US" dirty="0"/>
              <a:t>There are many additional advanced features for animations, styling and visual appearance</a:t>
            </a:r>
          </a:p>
        </p:txBody>
      </p:sp>
      <p:sp>
        <p:nvSpPr>
          <p:cNvPr id="4" name="Slide Number Placeholder 3"/>
          <p:cNvSpPr>
            <a:spLocks noGrp="1"/>
          </p:cNvSpPr>
          <p:nvPr>
            <p:ph type="sldNum" sz="quarter" idx="10"/>
          </p:nvPr>
        </p:nvSpPr>
        <p:spPr/>
        <p:txBody>
          <a:bodyPr/>
          <a:lstStyle/>
          <a:p>
            <a:fld id="{FBC2DECA-0E8B-476B-A6C1-3E37488E144B}" type="slidenum">
              <a:rPr lang="en-US" smtClean="0"/>
              <a:t>18</a:t>
            </a:fld>
            <a:endParaRPr lang="en-US"/>
          </a:p>
        </p:txBody>
      </p:sp>
    </p:spTree>
    <p:extLst>
      <p:ext uri="{BB962C8B-B14F-4D97-AF65-F5344CB8AC3E}">
        <p14:creationId xmlns:p14="http://schemas.microsoft.com/office/powerpoint/2010/main" val="176859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a:latin typeface="Courier New" panose="02070309020205020404" pitchFamily="49" charset="0"/>
                <a:cs typeface="Courier New" panose="02070309020205020404" pitchFamily="49" charset="0"/>
              </a:rPr>
              <a:t>v-on</a:t>
            </a:r>
            <a:r>
              <a:rPr lang="en-US" dirty="0"/>
              <a:t> directive and shorthand syntax @</a:t>
            </a:r>
          </a:p>
          <a:p>
            <a:r>
              <a:rPr lang="en-US" dirty="0"/>
              <a:t>Accessing the </a:t>
            </a:r>
            <a:r>
              <a:rPr lang="en-US" dirty="0" err="1"/>
              <a:t>Vue</a:t>
            </a:r>
            <a:r>
              <a:rPr lang="en-US" dirty="0"/>
              <a:t> instance in the event handler using </a:t>
            </a:r>
            <a:r>
              <a:rPr lang="en-US" dirty="0">
                <a:latin typeface="Courier New" panose="02070309020205020404" pitchFamily="49" charset="0"/>
                <a:cs typeface="Courier New" panose="02070309020205020404" pitchFamily="49" charset="0"/>
              </a:rPr>
              <a:t>this</a:t>
            </a:r>
          </a:p>
          <a:p>
            <a:r>
              <a:rPr lang="en-US" dirty="0">
                <a:cs typeface="Courier New" panose="02070309020205020404" pitchFamily="49" charset="0"/>
              </a:rPr>
              <a:t>Accessing the event target</a:t>
            </a:r>
          </a:p>
          <a:p>
            <a:r>
              <a:rPr lang="en-US" dirty="0"/>
              <a:t>Different styles of click handlers</a:t>
            </a:r>
          </a:p>
          <a:p>
            <a:r>
              <a:rPr lang="en-US" dirty="0"/>
              <a:t>Passing parameters to event handlers</a:t>
            </a:r>
          </a:p>
          <a:p>
            <a:r>
              <a:rPr lang="en-US" dirty="0"/>
              <a:t>Combining parameters and event information using </a:t>
            </a:r>
            <a:r>
              <a:rPr lang="en-US" dirty="0">
                <a:latin typeface="Courier New" panose="02070309020205020404" pitchFamily="49" charset="0"/>
                <a:cs typeface="Courier New" panose="02070309020205020404" pitchFamily="49" charset="0"/>
              </a:rPr>
              <a:t>$event</a:t>
            </a:r>
          </a:p>
        </p:txBody>
      </p:sp>
      <p:sp>
        <p:nvSpPr>
          <p:cNvPr id="4" name="Slide Number Placeholder 3"/>
          <p:cNvSpPr>
            <a:spLocks noGrp="1"/>
          </p:cNvSpPr>
          <p:nvPr>
            <p:ph type="sldNum" sz="quarter" idx="10"/>
          </p:nvPr>
        </p:nvSpPr>
        <p:spPr/>
        <p:txBody>
          <a:bodyPr/>
          <a:lstStyle/>
          <a:p>
            <a:fld id="{FBC2DECA-0E8B-476B-A6C1-3E37488E144B}" type="slidenum">
              <a:rPr lang="en-US" smtClean="0"/>
              <a:t>21</a:t>
            </a:fld>
            <a:endParaRPr lang="en-US"/>
          </a:p>
        </p:txBody>
      </p:sp>
    </p:spTree>
    <p:extLst>
      <p:ext uri="{BB962C8B-B14F-4D97-AF65-F5344CB8AC3E}">
        <p14:creationId xmlns:p14="http://schemas.microsoft.com/office/powerpoint/2010/main" val="193199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most powerful features of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They help you extend basic HTML elements to encapsulate reusable code. At a high level, components are custom elements that </a:t>
            </a:r>
            <a:r>
              <a:rPr lang="en-US" sz="1200" b="0" i="0" kern="1200" dirty="0" err="1">
                <a:solidFill>
                  <a:schemeClr val="tx1"/>
                </a:solidFill>
                <a:effectLst/>
                <a:latin typeface="+mn-lt"/>
                <a:ea typeface="+mn-ea"/>
                <a:cs typeface="+mn-cs"/>
              </a:rPr>
              <a:t>Vue’s</a:t>
            </a:r>
            <a:r>
              <a:rPr lang="en-US" sz="1200" b="0" i="0" kern="1200" dirty="0">
                <a:solidFill>
                  <a:schemeClr val="tx1"/>
                </a:solidFill>
                <a:effectLst/>
                <a:latin typeface="+mn-lt"/>
                <a:ea typeface="+mn-ea"/>
                <a:cs typeface="+mn-cs"/>
              </a:rPr>
              <a:t> compiler attaches behavior to. </a:t>
            </a:r>
          </a:p>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components are also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instances, and so accept the same options object (except for a few root-specific options) and provide the same lifecycle hooks.</a:t>
            </a:r>
          </a:p>
          <a:p>
            <a:r>
              <a:rPr lang="en-US" sz="1200" b="0" i="0" kern="1200" dirty="0">
                <a:solidFill>
                  <a:schemeClr val="tx1"/>
                </a:solidFill>
                <a:effectLst/>
                <a:latin typeface="+mn-lt"/>
                <a:ea typeface="+mn-ea"/>
                <a:cs typeface="+mn-cs"/>
              </a:rPr>
              <a:t>To register a global component, you can use </a:t>
            </a:r>
            <a:r>
              <a:rPr lang="en-US" dirty="0" err="1"/>
              <a:t>Vue.component</a:t>
            </a:r>
            <a:r>
              <a:rPr lang="en-US" dirty="0"/>
              <a:t>(</a:t>
            </a:r>
            <a:r>
              <a:rPr lang="en-US" dirty="0" err="1"/>
              <a:t>tagName</a:t>
            </a:r>
            <a:r>
              <a:rPr lang="en-US" dirty="0"/>
              <a:t>, options)</a:t>
            </a:r>
            <a:r>
              <a:rPr lang="en-US" sz="1200" b="0" i="0" kern="1200" dirty="0">
                <a:solidFill>
                  <a:schemeClr val="tx1"/>
                </a:solidFill>
                <a:effectLst/>
                <a:latin typeface="+mn-lt"/>
                <a:ea typeface="+mn-ea"/>
                <a:cs typeface="+mn-cs"/>
              </a:rPr>
              <a:t>. You can also do this locally using the components instance option</a:t>
            </a:r>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25</a:t>
            </a:fld>
            <a:endParaRPr lang="en-US"/>
          </a:p>
        </p:txBody>
      </p:sp>
    </p:spTree>
    <p:extLst>
      <p:ext uri="{BB962C8B-B14F-4D97-AF65-F5344CB8AC3E}">
        <p14:creationId xmlns:p14="http://schemas.microsoft.com/office/powerpoint/2010/main" val="416612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Below is a diagram for the instance lifecycle. You don’t need to fully understand everything going on right now, but as you learn and build more, it will be a useful reference.</a:t>
            </a:r>
          </a:p>
          <a:p>
            <a:r>
              <a:rPr lang="en-US" sz="1200" b="0" i="0" u="none" strike="noStrike" kern="1200" dirty="0">
                <a:solidFill>
                  <a:schemeClr val="tx1"/>
                </a:solidFill>
                <a:effectLst/>
                <a:latin typeface="+mn-lt"/>
                <a:ea typeface="+mn-ea"/>
                <a:cs typeface="+mn-cs"/>
              </a:rPr>
              <a:t>It is a very good place to go and check if you are stuck.</a:t>
            </a:r>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28</a:t>
            </a:fld>
            <a:endParaRPr lang="en-US"/>
          </a:p>
        </p:txBody>
      </p:sp>
    </p:spTree>
    <p:extLst>
      <p:ext uri="{BB962C8B-B14F-4D97-AF65-F5344CB8AC3E}">
        <p14:creationId xmlns:p14="http://schemas.microsoft.com/office/powerpoint/2010/main" val="355863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actually access the underlying kendo widget 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kendoWidget</a:t>
            </a:r>
            <a:r>
              <a:rPr lang="en-US" dirty="0">
                <a:latin typeface="Courier New" panose="02070309020205020404" pitchFamily="49" charset="0"/>
                <a:cs typeface="Courier New" panose="02070309020205020404" pitchFamily="49" charset="0"/>
              </a:rPr>
              <a:t>()</a:t>
            </a:r>
          </a:p>
          <a:p>
            <a:r>
              <a:rPr lang="en-US" dirty="0"/>
              <a:t>Implemented as plugins &lt;Widget&gt;Installer which do the heavy lifting</a:t>
            </a:r>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29</a:t>
            </a:fld>
            <a:endParaRPr lang="en-US"/>
          </a:p>
        </p:txBody>
      </p:sp>
    </p:spTree>
    <p:extLst>
      <p:ext uri="{BB962C8B-B14F-4D97-AF65-F5344CB8AC3E}">
        <p14:creationId xmlns:p14="http://schemas.microsoft.com/office/powerpoint/2010/main" val="311608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than 30 hours of technical content created in partnership with New Venture Software, Virtual Classroom is designed to quickly get you onboard and successful with our developer tools whether you’ve been using them for years or are new to the suite. Each session will provide practical knowledge combined with helpful approaches to application development.</a:t>
            </a:r>
          </a:p>
          <a:p>
            <a:r>
              <a:rPr lang="en-US" dirty="0"/>
              <a:t>The recorded on-demand training videos, slides and demos will be available shortly after the corresponding live training is complete, and all training sessions will be refreshed after each major release. You'll also have access to all the training materials including slides and demos.</a:t>
            </a:r>
          </a:p>
        </p:txBody>
      </p:sp>
      <p:sp>
        <p:nvSpPr>
          <p:cNvPr id="4" name="Slide Number Placeholder 3"/>
          <p:cNvSpPr>
            <a:spLocks noGrp="1"/>
          </p:cNvSpPr>
          <p:nvPr>
            <p:ph type="sldNum" sz="quarter" idx="10"/>
          </p:nvPr>
        </p:nvSpPr>
        <p:spPr/>
        <p:txBody>
          <a:bodyPr/>
          <a:lstStyle/>
          <a:p>
            <a:fld id="{FBC2DECA-0E8B-476B-A6C1-3E37488E144B}" type="slidenum">
              <a:rPr lang="en-US" smtClean="0"/>
              <a:t>3</a:t>
            </a:fld>
            <a:endParaRPr lang="en-US"/>
          </a:p>
        </p:txBody>
      </p:sp>
    </p:spTree>
    <p:extLst>
      <p:ext uri="{BB962C8B-B14F-4D97-AF65-F5344CB8AC3E}">
        <p14:creationId xmlns:p14="http://schemas.microsoft.com/office/powerpoint/2010/main" val="58279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basic info on the slide</a:t>
            </a:r>
          </a:p>
          <a:p>
            <a:r>
              <a:rPr lang="en-US" dirty="0"/>
              <a:t>-Great history with Telerik &amp; Progress</a:t>
            </a:r>
          </a:p>
          <a:p>
            <a:r>
              <a:rPr lang="en-US" dirty="0"/>
              <a:t>-Invite to follow on twitter and on the </a:t>
            </a:r>
            <a:r>
              <a:rPr lang="en-US" dirty="0" err="1"/>
              <a:t>newventuresoftware</a:t>
            </a:r>
            <a:r>
              <a:rPr lang="en-US" dirty="0"/>
              <a:t> blog</a:t>
            </a:r>
          </a:p>
        </p:txBody>
      </p:sp>
      <p:sp>
        <p:nvSpPr>
          <p:cNvPr id="4" name="Slide Number Placeholder 3"/>
          <p:cNvSpPr>
            <a:spLocks noGrp="1"/>
          </p:cNvSpPr>
          <p:nvPr>
            <p:ph type="sldNum" sz="quarter" idx="10"/>
          </p:nvPr>
        </p:nvSpPr>
        <p:spPr/>
        <p:txBody>
          <a:bodyPr/>
          <a:lstStyle/>
          <a:p>
            <a:fld id="{FBC2DECA-0E8B-476B-A6C1-3E37488E144B}" type="slidenum">
              <a:rPr lang="en-US" smtClean="0"/>
              <a:t>4</a:t>
            </a:fld>
            <a:endParaRPr lang="en-US"/>
          </a:p>
        </p:txBody>
      </p:sp>
    </p:spTree>
    <p:extLst>
      <p:ext uri="{BB962C8B-B14F-4D97-AF65-F5344CB8AC3E}">
        <p14:creationId xmlns:p14="http://schemas.microsoft.com/office/powerpoint/2010/main" val="24616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premium consulting and professional services partner for Progress Telerik products and technologies, who’s been instrumental in building the award-winning </a:t>
            </a:r>
            <a:r>
              <a:rPr lang="en-US" dirty="0" err="1"/>
              <a:t>DevCraft</a:t>
            </a:r>
            <a:r>
              <a:rPr lang="en-US" dirty="0"/>
              <a:t> suite.</a:t>
            </a:r>
          </a:p>
          <a:p>
            <a:r>
              <a:rPr lang="en-US" dirty="0"/>
              <a:t>The exceptional quality of our consulting and professional services stems from a solid background and expertise in Telerik </a:t>
            </a:r>
            <a:r>
              <a:rPr lang="en-US" dirty="0" err="1"/>
              <a:t>DevCraft</a:t>
            </a:r>
            <a:r>
              <a:rPr lang="en-US" dirty="0"/>
              <a:t>. Most of us are ex-Progress Telerik software architects who have led a number of teams building the Telerik </a:t>
            </a:r>
            <a:r>
              <a:rPr lang="en-US" dirty="0" err="1"/>
              <a:t>DevCraft</a:t>
            </a:r>
            <a:r>
              <a:rPr lang="en-US" dirty="0"/>
              <a:t> suite.</a:t>
            </a:r>
          </a:p>
          <a:p>
            <a:endParaRPr lang="en-US" dirty="0"/>
          </a:p>
          <a:p>
            <a:r>
              <a:rPr lang="en-US" dirty="0"/>
              <a:t>We support all progress Telerik products and technologies be it for the web, desktop or mobile and have a successful track record of delivering future-proof software consulting and development solutions.</a:t>
            </a:r>
          </a:p>
          <a:p>
            <a:endParaRPr lang="en-US" dirty="0"/>
          </a:p>
          <a:p>
            <a:r>
              <a:rPr lang="en-US" dirty="0"/>
              <a:t>My teammates and I feel honored and excited to have the opportunity to share with you our experience and passion about the Telerik technologies.</a:t>
            </a:r>
          </a:p>
        </p:txBody>
      </p:sp>
      <p:sp>
        <p:nvSpPr>
          <p:cNvPr id="4" name="Slide Number Placeholder 3"/>
          <p:cNvSpPr>
            <a:spLocks noGrp="1"/>
          </p:cNvSpPr>
          <p:nvPr>
            <p:ph type="sldNum" sz="quarter" idx="10"/>
          </p:nvPr>
        </p:nvSpPr>
        <p:spPr/>
        <p:txBody>
          <a:bodyPr/>
          <a:lstStyle/>
          <a:p>
            <a:fld id="{FBC2DECA-0E8B-476B-A6C1-3E37488E144B}" type="slidenum">
              <a:rPr lang="en-US" smtClean="0"/>
              <a:t>5</a:t>
            </a:fld>
            <a:endParaRPr lang="en-US"/>
          </a:p>
        </p:txBody>
      </p:sp>
    </p:spTree>
    <p:extLst>
      <p:ext uri="{BB962C8B-B14F-4D97-AF65-F5344CB8AC3E}">
        <p14:creationId xmlns:p14="http://schemas.microsoft.com/office/powerpoint/2010/main" val="137933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announcement today before we start</a:t>
            </a:r>
          </a:p>
          <a:p>
            <a:endParaRPr lang="en-US" dirty="0"/>
          </a:p>
          <a:p>
            <a:r>
              <a:rPr lang="en-US" dirty="0"/>
              <a:t>-Read basic info</a:t>
            </a:r>
          </a:p>
          <a:p>
            <a:endParaRPr lang="en-US" dirty="0"/>
          </a:p>
          <a:p>
            <a:r>
              <a:rPr lang="en-US" dirty="0"/>
              <a:t>-It is a developer conference and will be a big one: NEXT + US PUG</a:t>
            </a:r>
          </a:p>
          <a:p>
            <a:endParaRPr lang="en-US" dirty="0"/>
          </a:p>
          <a:p>
            <a:r>
              <a:rPr lang="en-US" dirty="0"/>
              <a:t>-NVS is excited to share that we will be present there as well. </a:t>
            </a:r>
          </a:p>
          <a:p>
            <a:r>
              <a:rPr lang="en-US" dirty="0"/>
              <a:t>-If you will be attending please stop and say hi</a:t>
            </a:r>
          </a:p>
          <a:p>
            <a:r>
              <a:rPr lang="en-US" dirty="0"/>
              <a:t>-One of our architects Denis Kyashif will be delivering a talk on </a:t>
            </a:r>
            <a:r>
              <a:rPr lang="en-US" dirty="0" err="1"/>
              <a:t>Sitefinity</a:t>
            </a:r>
            <a:r>
              <a:rPr lang="en-US" dirty="0"/>
              <a:t> so if you are interested check it out!</a:t>
            </a:r>
          </a:p>
          <a:p>
            <a:endParaRPr lang="en-US" dirty="0"/>
          </a:p>
          <a:p>
            <a:r>
              <a:rPr lang="en-US" dirty="0"/>
              <a:t>-If you are still considering – go for it. It will be a great conference with a lot of things to do and learn.</a:t>
            </a:r>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6</a:t>
            </a:fld>
            <a:endParaRPr lang="en-US"/>
          </a:p>
        </p:txBody>
      </p:sp>
    </p:spTree>
    <p:extLst>
      <p:ext uri="{BB962C8B-B14F-4D97-AF65-F5344CB8AC3E}">
        <p14:creationId xmlns:p14="http://schemas.microsoft.com/office/powerpoint/2010/main" val="406970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8</a:t>
            </a:fld>
            <a:endParaRPr lang="en-US"/>
          </a:p>
        </p:txBody>
      </p:sp>
    </p:spTree>
    <p:extLst>
      <p:ext uri="{BB962C8B-B14F-4D97-AF65-F5344CB8AC3E}">
        <p14:creationId xmlns:p14="http://schemas.microsoft.com/office/powerpoint/2010/main" val="255252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11</a:t>
            </a:fld>
            <a:endParaRPr lang="en-US"/>
          </a:p>
        </p:txBody>
      </p:sp>
    </p:spTree>
    <p:extLst>
      <p:ext uri="{BB962C8B-B14F-4D97-AF65-F5344CB8AC3E}">
        <p14:creationId xmlns:p14="http://schemas.microsoft.com/office/powerpoint/2010/main" val="271412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part of today’s training will be coding/demos. </a:t>
            </a:r>
          </a:p>
          <a:p>
            <a:r>
              <a:rPr lang="en-US" dirty="0"/>
              <a:t>If you are hands of kind of guy and want to follow along with me these are the tools I will be using today.</a:t>
            </a:r>
          </a:p>
          <a:p>
            <a:r>
              <a:rPr lang="en-US" dirty="0"/>
              <a:t>These are by no means the only tools you can use, just my choice of software.</a:t>
            </a:r>
          </a:p>
          <a:p>
            <a:r>
              <a:rPr lang="en-US" dirty="0"/>
              <a:t>Also, I think this is a pretty good collection to start learning and working with </a:t>
            </a:r>
            <a:r>
              <a:rPr lang="en-US" dirty="0" err="1"/>
              <a:t>Vue</a:t>
            </a:r>
            <a:r>
              <a:rPr lang="en-US" dirty="0"/>
              <a:t>!</a:t>
            </a:r>
          </a:p>
        </p:txBody>
      </p:sp>
      <p:sp>
        <p:nvSpPr>
          <p:cNvPr id="4" name="Slide Number Placeholder 3"/>
          <p:cNvSpPr>
            <a:spLocks noGrp="1"/>
          </p:cNvSpPr>
          <p:nvPr>
            <p:ph type="sldNum" sz="quarter" idx="10"/>
          </p:nvPr>
        </p:nvSpPr>
        <p:spPr/>
        <p:txBody>
          <a:bodyPr/>
          <a:lstStyle/>
          <a:p>
            <a:fld id="{FBC2DECA-0E8B-476B-A6C1-3E37488E144B}" type="slidenum">
              <a:rPr lang="en-US" smtClean="0"/>
              <a:t>13</a:t>
            </a:fld>
            <a:endParaRPr lang="en-US"/>
          </a:p>
        </p:txBody>
      </p:sp>
    </p:spTree>
    <p:extLst>
      <p:ext uri="{BB962C8B-B14F-4D97-AF65-F5344CB8AC3E}">
        <p14:creationId xmlns:p14="http://schemas.microsoft.com/office/powerpoint/2010/main" val="3250004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Including </a:t>
            </a:r>
            <a:r>
              <a:rPr lang="en-US" sz="1200" dirty="0" err="1"/>
              <a:t>Vue</a:t>
            </a:r>
            <a:r>
              <a:rPr lang="en-US" sz="1200" dirty="0"/>
              <a:t> in our HTML</a:t>
            </a:r>
          </a:p>
          <a:p>
            <a:r>
              <a:rPr lang="en-US" sz="1200" dirty="0"/>
              <a:t>Creating the </a:t>
            </a:r>
            <a:r>
              <a:rPr lang="en-US" sz="1200" dirty="0" err="1"/>
              <a:t>Vue</a:t>
            </a:r>
            <a:r>
              <a:rPr lang="en-US" sz="1200" dirty="0"/>
              <a:t> instance</a:t>
            </a:r>
          </a:p>
          <a:p>
            <a:r>
              <a:rPr lang="en-US" sz="1200" dirty="0"/>
              <a:t>Mounting the </a:t>
            </a:r>
            <a:r>
              <a:rPr lang="en-US" sz="1200" dirty="0" err="1"/>
              <a:t>Vue</a:t>
            </a:r>
            <a:r>
              <a:rPr lang="en-US" sz="1200" dirty="0"/>
              <a:t> instance to an HTML element</a:t>
            </a:r>
          </a:p>
          <a:p>
            <a:r>
              <a:rPr lang="en-US" sz="1200" dirty="0"/>
              <a:t>Setting up the data object</a:t>
            </a:r>
          </a:p>
          <a:p>
            <a:r>
              <a:rPr lang="en-US" sz="1200" dirty="0"/>
              <a:t>Using a declarative template binding to show data</a:t>
            </a:r>
          </a:p>
          <a:p>
            <a:r>
              <a:rPr lang="en-US" dirty="0"/>
              <a:t>Scope of the </a:t>
            </a:r>
            <a:r>
              <a:rPr lang="en-US" dirty="0" err="1"/>
              <a:t>Vue</a:t>
            </a:r>
            <a:endParaRPr lang="en-US" sz="1200" dirty="0"/>
          </a:p>
          <a:p>
            <a:r>
              <a:rPr lang="en-US" dirty="0"/>
              <a:t>Observability of the data object</a:t>
            </a:r>
            <a:endParaRPr lang="en-US" sz="1200" dirty="0"/>
          </a:p>
          <a:p>
            <a:r>
              <a:rPr lang="en-US" sz="1200" dirty="0"/>
              <a:t>Using the </a:t>
            </a:r>
            <a:r>
              <a:rPr lang="en-US" sz="1200" dirty="0" err="1"/>
              <a:t>Vue</a:t>
            </a:r>
            <a:r>
              <a:rPr lang="en-US" sz="1200" dirty="0"/>
              <a:t> </a:t>
            </a:r>
            <a:r>
              <a:rPr lang="en-US" sz="1200" dirty="0" err="1"/>
              <a:t>Devtools</a:t>
            </a:r>
            <a:r>
              <a:rPr lang="en-US" sz="1200" dirty="0"/>
              <a:t> to inspect the </a:t>
            </a:r>
            <a:r>
              <a:rPr lang="en-US" sz="1200" dirty="0" err="1"/>
              <a:t>Vue</a:t>
            </a:r>
            <a:endParaRPr lang="en-US" sz="1200" dirty="0"/>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16</a:t>
            </a:fld>
            <a:endParaRPr lang="en-US"/>
          </a:p>
        </p:txBody>
      </p:sp>
    </p:spTree>
    <p:extLst>
      <p:ext uri="{BB962C8B-B14F-4D97-AF65-F5344CB8AC3E}">
        <p14:creationId xmlns:p14="http://schemas.microsoft.com/office/powerpoint/2010/main" val="2952698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427648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ith logo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3668-716F-4EF8-9DC9-B2CBB7F8C87C}" type="datetimeFigureOut">
              <a:rPr lang="en-US" smtClean="0"/>
              <a:t>3/22/2018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086DE-5715-49E0-85A6-3287CDA51BEF}" type="slidenum">
              <a:rPr lang="en-US" smtClean="0"/>
              <a:t>‹#›</a:t>
            </a:fld>
            <a:endParaRPr lang="en-US"/>
          </a:p>
        </p:txBody>
      </p:sp>
      <p:pic>
        <p:nvPicPr>
          <p:cNvPr id="5" name="Graphic 7">
            <a:extLst>
              <a:ext uri="{FF2B5EF4-FFF2-40B4-BE49-F238E27FC236}">
                <a16:creationId xmlns:a16="http://schemas.microsoft.com/office/drawing/2014/main" id="{5501D2D1-086D-466C-977E-6E9646048F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6" name="Picture 5">
            <a:extLst>
              <a:ext uri="{FF2B5EF4-FFF2-40B4-BE49-F238E27FC236}">
                <a16:creationId xmlns:a16="http://schemas.microsoft.com/office/drawing/2014/main" id="{6F09B1D7-EF8D-4991-A068-96AF8B2FA2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7" name="TextBox 6">
            <a:extLst>
              <a:ext uri="{FF2B5EF4-FFF2-40B4-BE49-F238E27FC236}">
                <a16:creationId xmlns:a16="http://schemas.microsoft.com/office/drawing/2014/main" id="{E0C569A5-395B-488E-BEDF-2272F8F16CEE}"/>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2583242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029848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35918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860708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0870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28233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4767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452569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081710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21467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07501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logos">
    <p:spTree>
      <p:nvGrpSpPr>
        <p:cNvPr id="1" name=""/>
        <p:cNvGrpSpPr/>
        <p:nvPr/>
      </p:nvGrpSpPr>
      <p:grpSpPr>
        <a:xfrm>
          <a:off x="0" y="0"/>
          <a:ext cx="0" cy="0"/>
          <a:chOff x="0" y="0"/>
          <a:chExt cx="0" cy="0"/>
        </a:xfrm>
      </p:grpSpPr>
      <p:sp>
        <p:nvSpPr>
          <p:cNvPr id="2" name="Title 1"/>
          <p:cNvSpPr>
            <a:spLocks noGrp="1"/>
          </p:cNvSpPr>
          <p:nvPr>
            <p:ph type="title"/>
          </p:nvPr>
        </p:nvSpPr>
        <p:spPr>
          <a:xfrm>
            <a:off x="677334" y="1140632"/>
            <a:ext cx="8596668" cy="789767"/>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pic>
        <p:nvPicPr>
          <p:cNvPr id="7" name="Graphic 7">
            <a:extLst>
              <a:ext uri="{FF2B5EF4-FFF2-40B4-BE49-F238E27FC236}">
                <a16:creationId xmlns:a16="http://schemas.microsoft.com/office/drawing/2014/main" id="{4AB430C0-4423-4AFE-BB55-BD86E959E1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8" name="Picture 7">
            <a:extLst>
              <a:ext uri="{FF2B5EF4-FFF2-40B4-BE49-F238E27FC236}">
                <a16:creationId xmlns:a16="http://schemas.microsoft.com/office/drawing/2014/main" id="{D1E8FD53-D1C9-4102-BB20-DEF9AA9B24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9" name="TextBox 8">
            <a:extLst>
              <a:ext uri="{FF2B5EF4-FFF2-40B4-BE49-F238E27FC236}">
                <a16:creationId xmlns:a16="http://schemas.microsoft.com/office/drawing/2014/main" id="{9EA3718E-101A-4CD4-8236-E9397B0E3B4C}"/>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173525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184335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with logos">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pic>
        <p:nvPicPr>
          <p:cNvPr id="7" name="Graphic 7">
            <a:extLst>
              <a:ext uri="{FF2B5EF4-FFF2-40B4-BE49-F238E27FC236}">
                <a16:creationId xmlns:a16="http://schemas.microsoft.com/office/drawing/2014/main" id="{8C949606-0E88-4767-ABF4-E1A4524FC7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8" name="Picture 7">
            <a:extLst>
              <a:ext uri="{FF2B5EF4-FFF2-40B4-BE49-F238E27FC236}">
                <a16:creationId xmlns:a16="http://schemas.microsoft.com/office/drawing/2014/main" id="{9E51149B-FC6F-4C58-8070-3856C55C6D6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9" name="TextBox 8">
            <a:extLst>
              <a:ext uri="{FF2B5EF4-FFF2-40B4-BE49-F238E27FC236}">
                <a16:creationId xmlns:a16="http://schemas.microsoft.com/office/drawing/2014/main" id="{24550583-1AEA-4EE3-B225-B6C60405E9D4}"/>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4081815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12318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B3668-716F-4EF8-9DC9-B2CBB7F8C87C}" type="datetimeFigureOut">
              <a:rPr lang="en-US" smtClean="0"/>
              <a:t>3/22/2018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2472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EB3668-716F-4EF8-9DC9-B2CBB7F8C87C}" type="datetimeFigureOut">
              <a:rPr lang="en-US" smtClean="0"/>
              <a:t>3/22/2018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19872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3668-716F-4EF8-9DC9-B2CBB7F8C87C}" type="datetimeFigureOut">
              <a:rPr lang="en-US" smtClean="0"/>
              <a:t>3/22/2018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70155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8EB3668-716F-4EF8-9DC9-B2CBB7F8C87C}" type="datetimeFigureOut">
              <a:rPr lang="en-US" smtClean="0"/>
              <a:t>3/22/2018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B086DE-5715-49E0-85A6-3287CDA51BEF}" type="slidenum">
              <a:rPr lang="en-US" smtClean="0"/>
              <a:t>‹#›</a:t>
            </a:fld>
            <a:endParaRPr lang="en-US"/>
          </a:p>
        </p:txBody>
      </p:sp>
    </p:spTree>
    <p:extLst>
      <p:ext uri="{BB962C8B-B14F-4D97-AF65-F5344CB8AC3E}">
        <p14:creationId xmlns:p14="http://schemas.microsoft.com/office/powerpoint/2010/main" val="9278096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13" r:id="rId3"/>
    <p:sldLayoutId id="2147483698" r:id="rId4"/>
    <p:sldLayoutId id="2147483714" r:id="rId5"/>
    <p:sldLayoutId id="2147483699" r:id="rId6"/>
    <p:sldLayoutId id="2147483700" r:id="rId7"/>
    <p:sldLayoutId id="2147483701" r:id="rId8"/>
    <p:sldLayoutId id="2147483702" r:id="rId9"/>
    <p:sldLayoutId id="214748371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bout.gitlab.com/2016/10/20/why-we-chose-vu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nodejs.org/en/download/current/" TargetMode="Externa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newventuresoftware/kendo-ui-for-vue" TargetMode="External"/><Relationship Id="rId5" Type="http://schemas.openxmlformats.org/officeDocument/2006/relationships/hyperlink" Target="https://git-scm.com/downloads" TargetMode="External"/><Relationship Id="rId4" Type="http://schemas.openxmlformats.org/officeDocument/2006/relationships/hyperlink" Target="https://code.visualstudio.com/"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chrome.google.com/webstore/detail/vuejs-devtools/nhdogjmejiglipccpnnnanhbledajbpd" TargetMode="External"/><Relationship Id="rId2" Type="http://schemas.openxmlformats.org/officeDocument/2006/relationships/hyperlink" Target="https://github.com/vuejs/vetur"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unpkg.com/vue" TargetMode="External"/><Relationship Id="rId2" Type="http://schemas.openxmlformats.org/officeDocument/2006/relationships/hyperlink" Target="https://vuejs.org/js/vue.min.js" TargetMode="Externa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vuejs.org/v2/guide/events.html#Event-Modifi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vuejs.org/v2/guide/instance.html#Lifecycle-Diagra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8.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uejs/vuex" TargetMode="External"/><Relationship Id="rId2" Type="http://schemas.openxmlformats.org/officeDocument/2006/relationships/hyperlink" Target="https://router.vuejs.org/en/"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themebuilder.telerik.com/kendo-ui" TargetMode="External"/><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vuejs.org/v2/api/" TargetMode="External"/><Relationship Id="rId7" Type="http://schemas.openxmlformats.org/officeDocument/2006/relationships/image" Target="../media/image43.png"/><Relationship Id="rId2" Type="http://schemas.openxmlformats.org/officeDocument/2006/relationships/hyperlink" Target="https://vuejs.org/v2/guide/" TargetMode="External"/><Relationship Id="rId1" Type="http://schemas.openxmlformats.org/officeDocument/2006/relationships/slideLayout" Target="../slideLayouts/slideLayout3.xml"/><Relationship Id="rId6" Type="http://schemas.openxmlformats.org/officeDocument/2006/relationships/hyperlink" Target="https://www.newventuresoftware.com/blog" TargetMode="External"/><Relationship Id="rId5" Type="http://schemas.openxmlformats.org/officeDocument/2006/relationships/hyperlink" Target="https://www.telerik.com/blogs/kendo-ui" TargetMode="External"/><Relationship Id="rId4" Type="http://schemas.openxmlformats.org/officeDocument/2006/relationships/hyperlink" Target="https://www.telerik.com/kendo-vue-ui/componen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png"/><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gif"/><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36536-A6AF-4A17-9AEE-840A45A92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201" y="934222"/>
            <a:ext cx="6733567" cy="3299450"/>
          </a:xfrm>
          <a:prstGeom prst="rect">
            <a:avLst/>
          </a:prstGeom>
        </p:spPr>
      </p:pic>
      <p:sp>
        <p:nvSpPr>
          <p:cNvPr id="5" name="Subtitle 2">
            <a:extLst>
              <a:ext uri="{FF2B5EF4-FFF2-40B4-BE49-F238E27FC236}">
                <a16:creationId xmlns:a16="http://schemas.microsoft.com/office/drawing/2014/main" id="{DD600BBB-FA4D-4DD5-91A8-0807F60FCC3A}"/>
              </a:ext>
            </a:extLst>
          </p:cNvPr>
          <p:cNvSpPr txBox="1">
            <a:spLocks/>
          </p:cNvSpPr>
          <p:nvPr/>
        </p:nvSpPr>
        <p:spPr>
          <a:xfrm>
            <a:off x="985968" y="4319372"/>
            <a:ext cx="8288032" cy="46912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a:t>for</a:t>
            </a:r>
            <a:endParaRPr lang="en-US" dirty="0"/>
          </a:p>
        </p:txBody>
      </p:sp>
      <p:pic>
        <p:nvPicPr>
          <p:cNvPr id="6" name="Picture 5">
            <a:extLst>
              <a:ext uri="{FF2B5EF4-FFF2-40B4-BE49-F238E27FC236}">
                <a16:creationId xmlns:a16="http://schemas.microsoft.com/office/drawing/2014/main" id="{D86AD028-7731-4A5E-A2CC-05712F361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781" y="4874194"/>
            <a:ext cx="3316406" cy="1392071"/>
          </a:xfrm>
          <a:prstGeom prst="rect">
            <a:avLst/>
          </a:prstGeom>
        </p:spPr>
      </p:pic>
    </p:spTree>
    <p:extLst>
      <p:ext uri="{BB962C8B-B14F-4D97-AF65-F5344CB8AC3E}">
        <p14:creationId xmlns:p14="http://schemas.microsoft.com/office/powerpoint/2010/main" val="164741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DA22-9ADF-48FD-8A2A-A0115FD9CA72}"/>
              </a:ext>
            </a:extLst>
          </p:cNvPr>
          <p:cNvSpPr>
            <a:spLocks noGrp="1"/>
          </p:cNvSpPr>
          <p:nvPr>
            <p:ph type="title"/>
          </p:nvPr>
        </p:nvSpPr>
        <p:spPr>
          <a:xfrm>
            <a:off x="677334" y="1140632"/>
            <a:ext cx="8596668" cy="789767"/>
          </a:xfrm>
        </p:spPr>
        <p:txBody>
          <a:bodyPr/>
          <a:lstStyle/>
          <a:p>
            <a:r>
              <a:rPr lang="en-US"/>
              <a:t>{</a:t>
            </a:r>
            <a:r>
              <a:rPr lang="en-US">
                <a:solidFill>
                  <a:schemeClr val="tx1">
                    <a:lumMod val="75000"/>
                    <a:lumOff val="25000"/>
                  </a:schemeClr>
                </a:solidFill>
              </a:rPr>
              <a:t>Why Vue.js?</a:t>
            </a:r>
            <a:r>
              <a:rPr lang="en-US"/>
              <a:t>}</a:t>
            </a:r>
            <a:endParaRPr lang="en-US" dirty="0"/>
          </a:p>
        </p:txBody>
      </p:sp>
      <p:sp>
        <p:nvSpPr>
          <p:cNvPr id="3" name="Content Placeholder 2">
            <a:extLst>
              <a:ext uri="{FF2B5EF4-FFF2-40B4-BE49-F238E27FC236}">
                <a16:creationId xmlns:a16="http://schemas.microsoft.com/office/drawing/2014/main" id="{E72AA3A3-06A2-4F8B-8478-DF0AFFF8A689}"/>
              </a:ext>
            </a:extLst>
          </p:cNvPr>
          <p:cNvSpPr>
            <a:spLocks noGrp="1"/>
          </p:cNvSpPr>
          <p:nvPr>
            <p:ph idx="1"/>
          </p:nvPr>
        </p:nvSpPr>
        <p:spPr>
          <a:xfrm>
            <a:off x="6096000" y="2160589"/>
            <a:ext cx="3386667" cy="3880773"/>
          </a:xfrm>
        </p:spPr>
        <p:txBody>
          <a:bodyPr/>
          <a:lstStyle/>
          <a:p>
            <a:r>
              <a:rPr lang="en-US" dirty="0"/>
              <a:t>Easy to learn</a:t>
            </a:r>
          </a:p>
          <a:p>
            <a:r>
              <a:rPr lang="en-US" dirty="0"/>
              <a:t>Easy to develop</a:t>
            </a:r>
          </a:p>
          <a:p>
            <a:r>
              <a:rPr lang="en-US" dirty="0"/>
              <a:t>Easy to maintain</a:t>
            </a:r>
          </a:p>
          <a:p>
            <a:r>
              <a:rPr lang="en-US" dirty="0"/>
              <a:t>Fast!</a:t>
            </a:r>
          </a:p>
          <a:p>
            <a:pPr lvl="1"/>
            <a:r>
              <a:rPr lang="en-US" dirty="0"/>
              <a:t>Start fast (size)</a:t>
            </a:r>
          </a:p>
          <a:p>
            <a:pPr lvl="1"/>
            <a:r>
              <a:rPr lang="en-US" dirty="0"/>
              <a:t>Run fast (virtual DOM)</a:t>
            </a:r>
          </a:p>
          <a:p>
            <a:r>
              <a:rPr lang="en-US" dirty="0">
                <a:hlinkClick r:id="rId2"/>
              </a:rPr>
              <a:t>Why Gitlab chose </a:t>
            </a:r>
            <a:r>
              <a:rPr lang="en-US" dirty="0" err="1">
                <a:hlinkClick r:id="rId2"/>
              </a:rPr>
              <a:t>Vue</a:t>
            </a:r>
            <a:endParaRPr lang="en-US" dirty="0"/>
          </a:p>
          <a:p>
            <a:endParaRPr lang="en-US" dirty="0"/>
          </a:p>
        </p:txBody>
      </p:sp>
      <p:pic>
        <p:nvPicPr>
          <p:cNvPr id="4" name="Picture 3">
            <a:extLst>
              <a:ext uri="{FF2B5EF4-FFF2-40B4-BE49-F238E27FC236}">
                <a16:creationId xmlns:a16="http://schemas.microsoft.com/office/drawing/2014/main" id="{D2FFD455-0F1F-4CCB-B1E5-AFD0AAAFABEA}"/>
              </a:ext>
            </a:extLst>
          </p:cNvPr>
          <p:cNvPicPr>
            <a:picLocks noChangeAspect="1"/>
          </p:cNvPicPr>
          <p:nvPr/>
        </p:nvPicPr>
        <p:blipFill rotWithShape="1">
          <a:blip r:embed="rId3">
            <a:extLst>
              <a:ext uri="{28A0092B-C50C-407E-A947-70E740481C1C}">
                <a14:useLocalDpi xmlns:a14="http://schemas.microsoft.com/office/drawing/2010/main" val="0"/>
              </a:ext>
            </a:extLst>
          </a:blip>
          <a:srcRect l="7839" r="22661" b="-2"/>
          <a:stretch/>
        </p:blipFill>
        <p:spPr>
          <a:xfrm>
            <a:off x="677334" y="2160589"/>
            <a:ext cx="5423429" cy="3882362"/>
          </a:xfrm>
          <a:prstGeom prst="rect">
            <a:avLst/>
          </a:prstGeom>
        </p:spPr>
      </p:pic>
    </p:spTree>
    <p:extLst>
      <p:ext uri="{BB962C8B-B14F-4D97-AF65-F5344CB8AC3E}">
        <p14:creationId xmlns:p14="http://schemas.microsoft.com/office/powerpoint/2010/main" val="15855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8BF-455B-40F6-B849-0844A49B919B}"/>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compared to Angular</a:t>
            </a:r>
            <a:r>
              <a:rPr lang="en-US" dirty="0"/>
              <a:t>}</a:t>
            </a:r>
          </a:p>
        </p:txBody>
      </p:sp>
      <p:sp>
        <p:nvSpPr>
          <p:cNvPr id="3" name="Content Placeholder 2">
            <a:extLst>
              <a:ext uri="{FF2B5EF4-FFF2-40B4-BE49-F238E27FC236}">
                <a16:creationId xmlns:a16="http://schemas.microsoft.com/office/drawing/2014/main" id="{F4A23C95-9D83-46F8-9E56-0AD9A686099F}"/>
              </a:ext>
            </a:extLst>
          </p:cNvPr>
          <p:cNvSpPr>
            <a:spLocks noGrp="1"/>
          </p:cNvSpPr>
          <p:nvPr>
            <p:ph idx="1"/>
          </p:nvPr>
        </p:nvSpPr>
        <p:spPr>
          <a:xfrm>
            <a:off x="677334" y="2160589"/>
            <a:ext cx="6244960" cy="3880773"/>
          </a:xfrm>
        </p:spPr>
        <p:txBody>
          <a:bodyPr>
            <a:normAutofit/>
          </a:bodyPr>
          <a:lstStyle/>
          <a:p>
            <a:r>
              <a:rPr lang="en-US" dirty="0"/>
              <a:t>Angular has TypeScript as language of choice (docs are in TS, using it without TS is a challenge); </a:t>
            </a:r>
            <a:r>
              <a:rPr lang="en-US" dirty="0" err="1"/>
              <a:t>Vue</a:t>
            </a:r>
            <a:r>
              <a:rPr lang="en-US" dirty="0"/>
              <a:t> offers choice</a:t>
            </a:r>
          </a:p>
          <a:p>
            <a:r>
              <a:rPr lang="en-US" dirty="0"/>
              <a:t>Angular is more opinionated</a:t>
            </a:r>
          </a:p>
          <a:p>
            <a:r>
              <a:rPr lang="en-US" dirty="0"/>
              <a:t>Angular has a steeper learning curve</a:t>
            </a:r>
          </a:p>
          <a:p>
            <a:r>
              <a:rPr lang="en-US" dirty="0" err="1"/>
              <a:t>Vue</a:t>
            </a:r>
            <a:r>
              <a:rPr lang="en-US" dirty="0"/>
              <a:t> is smaller in size (~30KB vs ~130KB)</a:t>
            </a:r>
          </a:p>
          <a:p>
            <a:r>
              <a:rPr lang="en-US" dirty="0"/>
              <a:t>Angular CLI is has more features</a:t>
            </a:r>
          </a:p>
          <a:p>
            <a:r>
              <a:rPr lang="en-US" dirty="0"/>
              <a:t>Angular is targeted for large, enterprise-level apps</a:t>
            </a:r>
          </a:p>
          <a:p>
            <a:endParaRPr lang="en-US" dirty="0"/>
          </a:p>
          <a:p>
            <a:endParaRPr lang="en-US" dirty="0"/>
          </a:p>
        </p:txBody>
      </p:sp>
      <p:pic>
        <p:nvPicPr>
          <p:cNvPr id="1026" name="Picture 2" descr="Angular logo">
            <a:extLst>
              <a:ext uri="{FF2B5EF4-FFF2-40B4-BE49-F238E27FC236}">
                <a16:creationId xmlns:a16="http://schemas.microsoft.com/office/drawing/2014/main" id="{A6D942BC-0C43-4506-AB01-EE9DA6663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809" y="3854449"/>
            <a:ext cx="2347912" cy="2347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ue">
            <a:extLst>
              <a:ext uri="{FF2B5EF4-FFF2-40B4-BE49-F238E27FC236}">
                <a16:creationId xmlns:a16="http://schemas.microsoft.com/office/drawing/2014/main" id="{2B462431-D433-4C9F-9D1B-198DE367A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906" y="1343421"/>
            <a:ext cx="3083719" cy="308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9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8BF-455B-40F6-B849-0844A49B919B}"/>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compared to React</a:t>
            </a:r>
            <a:r>
              <a:rPr lang="en-US" dirty="0"/>
              <a:t>}</a:t>
            </a:r>
          </a:p>
        </p:txBody>
      </p:sp>
      <p:sp>
        <p:nvSpPr>
          <p:cNvPr id="3" name="Content Placeholder 2">
            <a:extLst>
              <a:ext uri="{FF2B5EF4-FFF2-40B4-BE49-F238E27FC236}">
                <a16:creationId xmlns:a16="http://schemas.microsoft.com/office/drawing/2014/main" id="{F4A23C95-9D83-46F8-9E56-0AD9A686099F}"/>
              </a:ext>
            </a:extLst>
          </p:cNvPr>
          <p:cNvSpPr>
            <a:spLocks noGrp="1"/>
          </p:cNvSpPr>
          <p:nvPr>
            <p:ph idx="1"/>
          </p:nvPr>
        </p:nvSpPr>
        <p:spPr>
          <a:xfrm>
            <a:off x="677334" y="2160589"/>
            <a:ext cx="6244960" cy="3880773"/>
          </a:xfrm>
        </p:spPr>
        <p:txBody>
          <a:bodyPr>
            <a:normAutofit/>
          </a:bodyPr>
          <a:lstStyle/>
          <a:p>
            <a:r>
              <a:rPr lang="en-US" dirty="0"/>
              <a:t>Both are unopinionated and offer great performance</a:t>
            </a:r>
          </a:p>
          <a:p>
            <a:r>
              <a:rPr lang="en-US" dirty="0" err="1"/>
              <a:t>Vue</a:t>
            </a:r>
            <a:r>
              <a:rPr lang="en-US" dirty="0"/>
              <a:t> ships with a CLI, easier to start a project</a:t>
            </a:r>
          </a:p>
          <a:p>
            <a:r>
              <a:rPr lang="en-US" dirty="0"/>
              <a:t>React has richer ecosystem</a:t>
            </a:r>
          </a:p>
          <a:p>
            <a:r>
              <a:rPr lang="en-US" dirty="0"/>
              <a:t>React has a steep learning curve(JSX template syntax, build systems)</a:t>
            </a:r>
          </a:p>
          <a:p>
            <a:r>
              <a:rPr lang="en-US" dirty="0"/>
              <a:t>React has several rendering modes(</a:t>
            </a:r>
            <a:r>
              <a:rPr lang="en-US" dirty="0" err="1"/>
              <a:t>ReactNative</a:t>
            </a:r>
            <a:r>
              <a:rPr lang="en-US" dirty="0"/>
              <a:t> for iOS and Android, </a:t>
            </a:r>
            <a:r>
              <a:rPr lang="en-US" dirty="0" err="1"/>
              <a:t>Weex</a:t>
            </a:r>
            <a:r>
              <a:rPr lang="en-US" dirty="0"/>
              <a:t> is a similar project for </a:t>
            </a:r>
            <a:r>
              <a:rPr lang="en-US" dirty="0" err="1"/>
              <a:t>Vue</a:t>
            </a:r>
            <a:r>
              <a:rPr lang="en-US" dirty="0"/>
              <a:t> but not production ready yet)</a:t>
            </a:r>
          </a:p>
          <a:p>
            <a:endParaRPr lang="en-US" dirty="0"/>
          </a:p>
          <a:p>
            <a:endParaRPr lang="en-US" dirty="0"/>
          </a:p>
        </p:txBody>
      </p:sp>
      <p:pic>
        <p:nvPicPr>
          <p:cNvPr id="1030" name="Picture 6" descr="Image result for Vue">
            <a:extLst>
              <a:ext uri="{FF2B5EF4-FFF2-40B4-BE49-F238E27FC236}">
                <a16:creationId xmlns:a16="http://schemas.microsoft.com/office/drawing/2014/main" id="{2B462431-D433-4C9F-9D1B-198DE367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906" y="1343421"/>
            <a:ext cx="3083719" cy="3083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act-icon.svg">
            <a:extLst>
              <a:ext uri="{FF2B5EF4-FFF2-40B4-BE49-F238E27FC236}">
                <a16:creationId xmlns:a16="http://schemas.microsoft.com/office/drawing/2014/main" id="{C8494ACD-B3BC-4A7C-9558-BFC658B21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24" y="3796111"/>
            <a:ext cx="3200682" cy="226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445F-E82D-49FA-9330-E58BBF5E66DA}"/>
              </a:ext>
            </a:extLst>
          </p:cNvPr>
          <p:cNvSpPr>
            <a:spLocks noGrp="1"/>
          </p:cNvSpPr>
          <p:nvPr>
            <p:ph type="title"/>
          </p:nvPr>
        </p:nvSpPr>
        <p:spPr/>
        <p:txBody>
          <a:bodyPr>
            <a:normAutofit fontScale="90000"/>
          </a:bodyPr>
          <a:lstStyle/>
          <a:p>
            <a:r>
              <a:rPr lang="en-US" dirty="0"/>
              <a:t>{</a:t>
            </a:r>
            <a:r>
              <a:rPr lang="en-US" sz="4000" dirty="0">
                <a:solidFill>
                  <a:schemeClr val="tx2"/>
                </a:solidFill>
              </a:rPr>
              <a:t>Tools</a:t>
            </a:r>
            <a:r>
              <a:rPr lang="en-US" dirty="0">
                <a:solidFill>
                  <a:schemeClr val="tx2"/>
                </a:solidFill>
              </a:rPr>
              <a:t> we will need - 1</a:t>
            </a:r>
            <a:r>
              <a:rPr lang="en-US" dirty="0"/>
              <a:t>}</a:t>
            </a:r>
            <a:br>
              <a:rPr lang="en-US" dirty="0"/>
            </a:br>
            <a:endParaRPr lang="en-US" dirty="0"/>
          </a:p>
        </p:txBody>
      </p:sp>
      <p:sp>
        <p:nvSpPr>
          <p:cNvPr id="4" name="Content Placeholder 2">
            <a:extLst>
              <a:ext uri="{FF2B5EF4-FFF2-40B4-BE49-F238E27FC236}">
                <a16:creationId xmlns:a16="http://schemas.microsoft.com/office/drawing/2014/main" id="{04252074-D3DD-4C19-A065-BD19D88EAC1D}"/>
              </a:ext>
            </a:extLst>
          </p:cNvPr>
          <p:cNvSpPr txBox="1">
            <a:spLocks/>
          </p:cNvSpPr>
          <p:nvPr/>
        </p:nvSpPr>
        <p:spPr>
          <a:xfrm>
            <a:off x="677334" y="1880315"/>
            <a:ext cx="8039946" cy="32829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Node.js</a:t>
            </a:r>
          </a:p>
          <a:p>
            <a:pPr lvl="1"/>
            <a:r>
              <a:rPr lang="en-US" i="1" dirty="0">
                <a:hlinkClick r:id="rId3"/>
              </a:rPr>
              <a:t>https://nodejs.org/en/download/current/</a:t>
            </a:r>
            <a:endParaRPr lang="en-US" sz="2400" dirty="0"/>
          </a:p>
          <a:p>
            <a:r>
              <a:rPr lang="en-US" sz="2400" dirty="0" err="1"/>
              <a:t>VSCode</a:t>
            </a:r>
            <a:endParaRPr lang="en-US" sz="2400" dirty="0"/>
          </a:p>
          <a:p>
            <a:pPr lvl="1"/>
            <a:r>
              <a:rPr lang="en-US" i="1" dirty="0">
                <a:hlinkClick r:id="rId4"/>
              </a:rPr>
              <a:t>https://code.visualstudio.com/</a:t>
            </a:r>
            <a:endParaRPr lang="en-US" i="1" dirty="0"/>
          </a:p>
          <a:p>
            <a:r>
              <a:rPr lang="en-US" sz="2400" dirty="0"/>
              <a:t>GitHub</a:t>
            </a:r>
          </a:p>
          <a:p>
            <a:pPr lvl="1"/>
            <a:r>
              <a:rPr lang="en-US" i="1" dirty="0">
                <a:hlinkClick r:id="rId5"/>
              </a:rPr>
              <a:t>https://git-scm.com/downloads</a:t>
            </a:r>
            <a:endParaRPr lang="en-US" i="1" dirty="0"/>
          </a:p>
          <a:p>
            <a:pPr lvl="1"/>
            <a:r>
              <a:rPr lang="en-US" i="1" dirty="0">
                <a:hlinkClick r:id="rId6"/>
              </a:rPr>
              <a:t>https://github.com/newventuresoftware/kendo-ui-for-vue</a:t>
            </a:r>
            <a:endParaRPr lang="en-US" i="1" dirty="0"/>
          </a:p>
        </p:txBody>
      </p:sp>
      <p:pic>
        <p:nvPicPr>
          <p:cNvPr id="5" name="Picture 4">
            <a:extLst>
              <a:ext uri="{FF2B5EF4-FFF2-40B4-BE49-F238E27FC236}">
                <a16:creationId xmlns:a16="http://schemas.microsoft.com/office/drawing/2014/main" id="{2DB89A78-2A7E-4421-93D0-E9FEA6CEE2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0615" y="2957002"/>
            <a:ext cx="932524" cy="947127"/>
          </a:xfrm>
          <a:prstGeom prst="rect">
            <a:avLst/>
          </a:prstGeom>
        </p:spPr>
      </p:pic>
      <p:pic>
        <p:nvPicPr>
          <p:cNvPr id="6" name="Picture 5">
            <a:extLst>
              <a:ext uri="{FF2B5EF4-FFF2-40B4-BE49-F238E27FC236}">
                <a16:creationId xmlns:a16="http://schemas.microsoft.com/office/drawing/2014/main" id="{63D0C82A-DD98-4DF8-9658-13502CBA1C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2836" y="1849290"/>
            <a:ext cx="1553101" cy="949979"/>
          </a:xfrm>
          <a:prstGeom prst="rect">
            <a:avLst/>
          </a:prstGeom>
        </p:spPr>
      </p:pic>
      <p:pic>
        <p:nvPicPr>
          <p:cNvPr id="7" name="Picture 6">
            <a:extLst>
              <a:ext uri="{FF2B5EF4-FFF2-40B4-BE49-F238E27FC236}">
                <a16:creationId xmlns:a16="http://schemas.microsoft.com/office/drawing/2014/main" id="{FDC213F9-2343-426C-A520-E170BDDF8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0615" y="4058731"/>
            <a:ext cx="2857079" cy="949979"/>
          </a:xfrm>
          <a:prstGeom prst="rect">
            <a:avLst/>
          </a:prstGeom>
        </p:spPr>
      </p:pic>
    </p:spTree>
    <p:extLst>
      <p:ext uri="{BB962C8B-B14F-4D97-AF65-F5344CB8AC3E}">
        <p14:creationId xmlns:p14="http://schemas.microsoft.com/office/powerpoint/2010/main" val="294513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445F-E82D-49FA-9330-E58BBF5E66DA}"/>
              </a:ext>
            </a:extLst>
          </p:cNvPr>
          <p:cNvSpPr>
            <a:spLocks noGrp="1"/>
          </p:cNvSpPr>
          <p:nvPr>
            <p:ph type="title"/>
          </p:nvPr>
        </p:nvSpPr>
        <p:spPr/>
        <p:txBody>
          <a:bodyPr>
            <a:normAutofit fontScale="90000"/>
          </a:bodyPr>
          <a:lstStyle/>
          <a:p>
            <a:r>
              <a:rPr lang="en-US" dirty="0"/>
              <a:t>{</a:t>
            </a:r>
            <a:r>
              <a:rPr lang="en-US" sz="4000" dirty="0">
                <a:solidFill>
                  <a:schemeClr val="tx2"/>
                </a:solidFill>
              </a:rPr>
              <a:t>Tools</a:t>
            </a:r>
            <a:r>
              <a:rPr lang="en-US" dirty="0">
                <a:solidFill>
                  <a:schemeClr val="tx2"/>
                </a:solidFill>
              </a:rPr>
              <a:t> we will need - 2</a:t>
            </a:r>
            <a:r>
              <a:rPr lang="en-US" dirty="0"/>
              <a:t>}</a:t>
            </a:r>
            <a:br>
              <a:rPr lang="en-US" dirty="0"/>
            </a:br>
            <a:endParaRPr lang="en-US" dirty="0"/>
          </a:p>
        </p:txBody>
      </p:sp>
      <p:sp>
        <p:nvSpPr>
          <p:cNvPr id="4" name="Content Placeholder 2">
            <a:extLst>
              <a:ext uri="{FF2B5EF4-FFF2-40B4-BE49-F238E27FC236}">
                <a16:creationId xmlns:a16="http://schemas.microsoft.com/office/drawing/2014/main" id="{04252074-D3DD-4C19-A065-BD19D88EAC1D}"/>
              </a:ext>
            </a:extLst>
          </p:cNvPr>
          <p:cNvSpPr txBox="1">
            <a:spLocks/>
          </p:cNvSpPr>
          <p:nvPr/>
        </p:nvSpPr>
        <p:spPr>
          <a:xfrm>
            <a:off x="677333" y="1880315"/>
            <a:ext cx="9323111" cy="32829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err="1"/>
              <a:t>LiveServer</a:t>
            </a:r>
            <a:endParaRPr lang="en-US" sz="2000" dirty="0"/>
          </a:p>
          <a:p>
            <a:pPr lvl="1"/>
            <a:r>
              <a:rPr lang="en-US" sz="1800" dirty="0" err="1">
                <a:latin typeface="Courier New" panose="02070309020205020404" pitchFamily="49" charset="0"/>
                <a:cs typeface="Courier New" panose="02070309020205020404" pitchFamily="49" charset="0"/>
              </a:rPr>
              <a:t>npm</a:t>
            </a:r>
            <a:r>
              <a:rPr lang="en-US" sz="1800" dirty="0">
                <a:latin typeface="Courier New" panose="02070309020205020404" pitchFamily="49" charset="0"/>
                <a:cs typeface="Courier New" panose="02070309020205020404" pitchFamily="49" charset="0"/>
              </a:rPr>
              <a:t> install –global live-server</a:t>
            </a:r>
          </a:p>
          <a:p>
            <a:r>
              <a:rPr lang="en-US" sz="2000" dirty="0" err="1"/>
              <a:t>Vetur</a:t>
            </a:r>
            <a:r>
              <a:rPr lang="en-US" sz="2000" dirty="0"/>
              <a:t> for </a:t>
            </a:r>
            <a:r>
              <a:rPr lang="en-US" sz="2000" dirty="0" err="1"/>
              <a:t>VSCode</a:t>
            </a:r>
            <a:endParaRPr lang="en-US" sz="2000" dirty="0"/>
          </a:p>
          <a:p>
            <a:pPr lvl="1"/>
            <a:r>
              <a:rPr lang="en-US" sz="1400" dirty="0">
                <a:hlinkClick r:id="rId2"/>
              </a:rPr>
              <a:t>https://github.com/vuejs/vetur</a:t>
            </a:r>
            <a:endParaRPr lang="en-US" sz="1400" dirty="0"/>
          </a:p>
          <a:p>
            <a:r>
              <a:rPr lang="en-US" sz="2000" dirty="0" err="1"/>
              <a:t>Devtools</a:t>
            </a:r>
            <a:r>
              <a:rPr lang="en-US" sz="2000" dirty="0"/>
              <a:t> for </a:t>
            </a:r>
            <a:r>
              <a:rPr lang="en-US" sz="2000" dirty="0" err="1"/>
              <a:t>Vue</a:t>
            </a:r>
            <a:r>
              <a:rPr lang="en-US" sz="2000" dirty="0"/>
              <a:t> (Chrome extension)</a:t>
            </a:r>
          </a:p>
          <a:p>
            <a:pPr lvl="1"/>
            <a:r>
              <a:rPr lang="en-US" sz="1400" dirty="0">
                <a:hlinkClick r:id="rId3"/>
              </a:rPr>
              <a:t>https://chrome.google.com/webstore/detail/vuejs-devtools/nhdogjmejiglipccpnnnanhbledajbpd</a:t>
            </a:r>
            <a:endParaRPr lang="en-US" sz="1400" dirty="0"/>
          </a:p>
          <a:p>
            <a:pPr lvl="1"/>
            <a:endParaRPr lang="en-US" sz="2000" dirty="0"/>
          </a:p>
        </p:txBody>
      </p:sp>
    </p:spTree>
    <p:extLst>
      <p:ext uri="{BB962C8B-B14F-4D97-AF65-F5344CB8AC3E}">
        <p14:creationId xmlns:p14="http://schemas.microsoft.com/office/powerpoint/2010/main" val="154543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7870-E273-4AAC-B8A1-0702F42134AC}"/>
              </a:ext>
            </a:extLst>
          </p:cNvPr>
          <p:cNvSpPr>
            <a:spLocks noGrp="1"/>
          </p:cNvSpPr>
          <p:nvPr>
            <p:ph type="title"/>
          </p:nvPr>
        </p:nvSpPr>
        <p:spPr/>
        <p:txBody>
          <a:bodyPr/>
          <a:lstStyle/>
          <a:p>
            <a:r>
              <a:rPr lang="en-US" dirty="0"/>
              <a:t>{</a:t>
            </a:r>
            <a:r>
              <a:rPr lang="en-US" dirty="0">
                <a:solidFill>
                  <a:schemeClr val="tx1">
                    <a:lumMod val="75000"/>
                    <a:lumOff val="25000"/>
                  </a:schemeClr>
                </a:solidFill>
              </a:rPr>
              <a:t>Getting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02794BB7-94D4-4D8A-8D53-689C55AB9C1A}"/>
              </a:ext>
            </a:extLst>
          </p:cNvPr>
          <p:cNvSpPr>
            <a:spLocks noGrp="1"/>
          </p:cNvSpPr>
          <p:nvPr>
            <p:ph idx="1"/>
          </p:nvPr>
        </p:nvSpPr>
        <p:spPr/>
        <p:txBody>
          <a:bodyPr/>
          <a:lstStyle/>
          <a:p>
            <a:r>
              <a:rPr lang="en-US" dirty="0"/>
              <a:t>Obtaining </a:t>
            </a:r>
            <a:r>
              <a:rPr lang="en-US" dirty="0" err="1"/>
              <a:t>Vue</a:t>
            </a:r>
            <a:endParaRPr lang="en-US" dirty="0"/>
          </a:p>
          <a:p>
            <a:pPr lvl="1"/>
            <a:r>
              <a:rPr lang="en-US" dirty="0"/>
              <a:t>Download @ </a:t>
            </a:r>
            <a:r>
              <a:rPr lang="en-US" dirty="0">
                <a:hlinkClick r:id="rId2"/>
              </a:rPr>
              <a:t>https://vuejs.org/js/vue.min.js</a:t>
            </a:r>
            <a:endParaRPr lang="en-US" dirty="0"/>
          </a:p>
          <a:p>
            <a:pPr lvl="1"/>
            <a:r>
              <a:rPr lang="en-US" dirty="0"/>
              <a:t>CDN @ </a:t>
            </a:r>
            <a:r>
              <a:rPr lang="en-US" dirty="0">
                <a:hlinkClick r:id="rId3"/>
              </a:rPr>
              <a:t>https://unpkg.com/vue</a:t>
            </a:r>
            <a:endParaRPr lang="en-US" dirty="0"/>
          </a:p>
          <a:p>
            <a:pPr lvl="1"/>
            <a:r>
              <a:rPr lang="en-US" dirty="0"/>
              <a:t>NPM  </a:t>
            </a:r>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a:latin typeface="Courier New" panose="02070309020205020404" pitchFamily="49" charset="0"/>
                <a:cs typeface="Courier New" panose="02070309020205020404" pitchFamily="49" charset="0"/>
              </a:rPr>
              <a:t>vue</a:t>
            </a:r>
            <a:endParaRPr lang="en-US" dirty="0">
              <a:latin typeface="Courier New" panose="02070309020205020404" pitchFamily="49" charset="0"/>
              <a:cs typeface="Courier New" panose="02070309020205020404" pitchFamily="49" charset="0"/>
            </a:endParaRPr>
          </a:p>
          <a:p>
            <a:pPr lvl="1"/>
            <a:endParaRPr lang="en-US" dirty="0"/>
          </a:p>
        </p:txBody>
      </p:sp>
      <p:pic>
        <p:nvPicPr>
          <p:cNvPr id="6" name="Picture 5">
            <a:extLst>
              <a:ext uri="{FF2B5EF4-FFF2-40B4-BE49-F238E27FC236}">
                <a16:creationId xmlns:a16="http://schemas.microsoft.com/office/drawing/2014/main" id="{FF64FAF9-3606-4E44-89A6-80001AAFCEC7}"/>
              </a:ext>
            </a:extLst>
          </p:cNvPr>
          <p:cNvPicPr>
            <a:picLocks noChangeAspect="1"/>
          </p:cNvPicPr>
          <p:nvPr/>
        </p:nvPicPr>
        <p:blipFill>
          <a:blip r:embed="rId4"/>
          <a:stretch>
            <a:fillRect/>
          </a:stretch>
        </p:blipFill>
        <p:spPr>
          <a:xfrm>
            <a:off x="677334" y="3748745"/>
            <a:ext cx="7305675" cy="2590800"/>
          </a:xfrm>
          <a:prstGeom prst="rect">
            <a:avLst/>
          </a:prstGeom>
        </p:spPr>
      </p:pic>
    </p:spTree>
    <p:extLst>
      <p:ext uri="{BB962C8B-B14F-4D97-AF65-F5344CB8AC3E}">
        <p14:creationId xmlns:p14="http://schemas.microsoft.com/office/powerpoint/2010/main" val="342943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6621-1759-4964-9BE1-8CB76B82005D}"/>
              </a:ext>
            </a:extLst>
          </p:cNvPr>
          <p:cNvSpPr>
            <a:spLocks noGrp="1"/>
          </p:cNvSpPr>
          <p:nvPr>
            <p:ph type="title"/>
          </p:nvPr>
        </p:nvSpPr>
        <p:spPr/>
        <p:txBody>
          <a:bodyPr/>
          <a:lstStyle/>
          <a:p>
            <a:r>
              <a:rPr lang="en-US" dirty="0"/>
              <a:t>{</a:t>
            </a:r>
            <a:r>
              <a:rPr lang="en-US" dirty="0">
                <a:solidFill>
                  <a:schemeClr val="tx1">
                    <a:lumMod val="75000"/>
                    <a:lumOff val="25000"/>
                  </a:schemeClr>
                </a:solidFill>
              </a:rPr>
              <a:t>Hello, </a:t>
            </a:r>
            <a:r>
              <a:rPr lang="en-US" dirty="0" err="1">
                <a:solidFill>
                  <a:schemeClr val="tx1">
                    <a:lumMod val="75000"/>
                    <a:lumOff val="25000"/>
                  </a:schemeClr>
                </a:solidFill>
              </a:rPr>
              <a:t>Vue</a:t>
            </a:r>
            <a:r>
              <a:rPr lang="en-US" dirty="0">
                <a:solidFill>
                  <a:schemeClr val="tx1">
                    <a:lumMod val="75000"/>
                    <a:lumOff val="25000"/>
                  </a:schemeClr>
                </a:solidFill>
              </a:rPr>
              <a:t> - Demo</a:t>
            </a:r>
            <a:r>
              <a:rPr lang="en-US" dirty="0"/>
              <a:t>}</a:t>
            </a:r>
          </a:p>
        </p:txBody>
      </p:sp>
      <p:sp>
        <p:nvSpPr>
          <p:cNvPr id="6" name="Text Placeholder 5">
            <a:extLst>
              <a:ext uri="{FF2B5EF4-FFF2-40B4-BE49-F238E27FC236}">
                <a16:creationId xmlns:a16="http://schemas.microsoft.com/office/drawing/2014/main" id="{C18646EC-53F2-4956-83B8-27F7EC3A2F3B}"/>
              </a:ext>
            </a:extLst>
          </p:cNvPr>
          <p:cNvSpPr>
            <a:spLocks noGrp="1"/>
          </p:cNvSpPr>
          <p:nvPr>
            <p:ph type="body" idx="1"/>
          </p:nvPr>
        </p:nvSpPr>
        <p:spPr/>
        <p:txBody>
          <a:bodyPr/>
          <a:lstStyle/>
          <a:p>
            <a:r>
              <a:rPr lang="en-US" dirty="0"/>
              <a:t>Let’s see </a:t>
            </a:r>
            <a:r>
              <a:rPr lang="en-US" dirty="0" err="1"/>
              <a:t>Vue</a:t>
            </a:r>
            <a:r>
              <a:rPr lang="en-US" dirty="0"/>
              <a:t> in action for the first time!</a:t>
            </a:r>
          </a:p>
        </p:txBody>
      </p:sp>
    </p:spTree>
    <p:extLst>
      <p:ext uri="{BB962C8B-B14F-4D97-AF65-F5344CB8AC3E}">
        <p14:creationId xmlns:p14="http://schemas.microsoft.com/office/powerpoint/2010/main" val="88552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154807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88E6-664C-49AA-A7CD-66C80D69AD3E}"/>
              </a:ext>
            </a:extLst>
          </p:cNvPr>
          <p:cNvSpPr>
            <a:spLocks noGrp="1"/>
          </p:cNvSpPr>
          <p:nvPr>
            <p:ph type="title"/>
          </p:nvPr>
        </p:nvSpPr>
        <p:spPr>
          <a:xfrm>
            <a:off x="677335" y="2700867"/>
            <a:ext cx="8596668" cy="1826581"/>
          </a:xfrm>
        </p:spPr>
        <p:txBody>
          <a:bodyPr/>
          <a:lstStyle/>
          <a:p>
            <a:r>
              <a:rPr lang="en-US" dirty="0"/>
              <a:t>{</a:t>
            </a:r>
            <a:r>
              <a:rPr lang="en-US" dirty="0">
                <a:solidFill>
                  <a:schemeClr val="tx1">
                    <a:lumMod val="75000"/>
                    <a:lumOff val="25000"/>
                  </a:schemeClr>
                </a:solidFill>
              </a:rPr>
              <a:t>Vue.js Deep Dive</a:t>
            </a:r>
            <a:r>
              <a:rPr lang="en-US" dirty="0"/>
              <a:t>}</a:t>
            </a:r>
          </a:p>
        </p:txBody>
      </p:sp>
      <p:sp>
        <p:nvSpPr>
          <p:cNvPr id="3" name="Text Placeholder 2">
            <a:extLst>
              <a:ext uri="{FF2B5EF4-FFF2-40B4-BE49-F238E27FC236}">
                <a16:creationId xmlns:a16="http://schemas.microsoft.com/office/drawing/2014/main" id="{34F7BD7B-8B0F-4A5C-A8A4-EC644684B94A}"/>
              </a:ext>
            </a:extLst>
          </p:cNvPr>
          <p:cNvSpPr>
            <a:spLocks noGrp="1"/>
          </p:cNvSpPr>
          <p:nvPr>
            <p:ph type="body" idx="1"/>
          </p:nvPr>
        </p:nvSpPr>
        <p:spPr/>
        <p:txBody>
          <a:bodyPr/>
          <a:lstStyle/>
          <a:p>
            <a:r>
              <a:rPr lang="en-US" dirty="0"/>
              <a:t>An overview of the most important features of the Vue.js library</a:t>
            </a:r>
          </a:p>
        </p:txBody>
      </p:sp>
      <p:pic>
        <p:nvPicPr>
          <p:cNvPr id="2050" name="Picture 2" descr="Image result for deep dive">
            <a:extLst>
              <a:ext uri="{FF2B5EF4-FFF2-40B4-BE49-F238E27FC236}">
                <a16:creationId xmlns:a16="http://schemas.microsoft.com/office/drawing/2014/main" id="{EF54D6FB-67A6-4AF2-9DF6-DC78D87FC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928" y="1470152"/>
            <a:ext cx="4285481" cy="214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26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A167-A140-4E37-9406-534B2C5837EE}"/>
              </a:ext>
            </a:extLst>
          </p:cNvPr>
          <p:cNvSpPr>
            <a:spLocks noGrp="1"/>
          </p:cNvSpPr>
          <p:nvPr>
            <p:ph type="title"/>
          </p:nvPr>
        </p:nvSpPr>
        <p:spPr/>
        <p:txBody>
          <a:bodyPr/>
          <a:lstStyle/>
          <a:p>
            <a:r>
              <a:rPr lang="en-US" dirty="0"/>
              <a:t>{</a:t>
            </a:r>
            <a:r>
              <a:rPr lang="en-US" dirty="0">
                <a:solidFill>
                  <a:schemeClr val="tx1">
                    <a:lumMod val="75000"/>
                    <a:lumOff val="25000"/>
                  </a:schemeClr>
                </a:solidFill>
              </a:rPr>
              <a:t>Template bindings - Demo</a:t>
            </a:r>
            <a:r>
              <a:rPr lang="en-US" dirty="0"/>
              <a:t>}</a:t>
            </a:r>
          </a:p>
        </p:txBody>
      </p:sp>
      <p:sp>
        <p:nvSpPr>
          <p:cNvPr id="3" name="Content Placeholder 2">
            <a:extLst>
              <a:ext uri="{FF2B5EF4-FFF2-40B4-BE49-F238E27FC236}">
                <a16:creationId xmlns:a16="http://schemas.microsoft.com/office/drawing/2014/main" id="{938FF7D7-5676-43E2-9FDB-361E4B7548B6}"/>
              </a:ext>
            </a:extLst>
          </p:cNvPr>
          <p:cNvSpPr>
            <a:spLocks noGrp="1"/>
          </p:cNvSpPr>
          <p:nvPr>
            <p:ph idx="1"/>
          </p:nvPr>
        </p:nvSpPr>
        <p:spPr/>
        <p:txBody>
          <a:bodyPr>
            <a:normAutofit/>
          </a:bodyPr>
          <a:lstStyle/>
          <a:p>
            <a:r>
              <a:rPr lang="en-US" sz="2000" dirty="0"/>
              <a:t>Template bindings are one-way</a:t>
            </a:r>
          </a:p>
          <a:p>
            <a:r>
              <a:rPr lang="en-US" dirty="0"/>
              <a:t>Can insert content via m</a:t>
            </a:r>
            <a:r>
              <a:rPr lang="en-US" sz="2000" dirty="0"/>
              <a:t>oustaches </a:t>
            </a:r>
            <a:r>
              <a:rPr lang="en-US" sz="2000" dirty="0">
                <a:latin typeface="Courier New" panose="02070309020205020404" pitchFamily="49" charset="0"/>
                <a:cs typeface="Courier New" panose="02070309020205020404" pitchFamily="49" charset="0"/>
              </a:rPr>
              <a:t>{{}}</a:t>
            </a:r>
            <a:r>
              <a:rPr lang="en-US" sz="2000" dirty="0"/>
              <a:t> &amp; The </a:t>
            </a:r>
            <a:r>
              <a:rPr lang="en-US" sz="2000" dirty="0">
                <a:latin typeface="Courier New" panose="02070309020205020404" pitchFamily="49" charset="0"/>
                <a:cs typeface="Courier New" panose="02070309020205020404" pitchFamily="49" charset="0"/>
              </a:rPr>
              <a:t>v-text</a:t>
            </a:r>
            <a:r>
              <a:rPr lang="en-US" sz="2000" dirty="0"/>
              <a:t> directive</a:t>
            </a:r>
          </a:p>
          <a:p>
            <a:r>
              <a:rPr lang="en-US" sz="2000" dirty="0"/>
              <a:t>Could have one-time bindings with the </a:t>
            </a:r>
            <a:r>
              <a:rPr lang="en-US" sz="2000" dirty="0">
                <a:latin typeface="Courier New" panose="02070309020205020404" pitchFamily="49" charset="0"/>
                <a:cs typeface="Courier New" panose="02070309020205020404" pitchFamily="49" charset="0"/>
              </a:rPr>
              <a:t>v-once </a:t>
            </a:r>
            <a:r>
              <a:rPr lang="en-US" sz="2000" dirty="0">
                <a:cs typeface="Courier New" panose="02070309020205020404" pitchFamily="49" charset="0"/>
              </a:rPr>
              <a:t>directive</a:t>
            </a:r>
          </a:p>
          <a:p>
            <a:r>
              <a:rPr lang="en-US" sz="2000" dirty="0"/>
              <a:t>Raw HTML can be inserted with </a:t>
            </a:r>
            <a:r>
              <a:rPr lang="en-US" sz="2000" dirty="0">
                <a:latin typeface="Courier New" panose="02070309020205020404" pitchFamily="49" charset="0"/>
                <a:cs typeface="Courier New" panose="02070309020205020404" pitchFamily="49" charset="0"/>
              </a:rPr>
              <a:t>v-html </a:t>
            </a:r>
            <a:r>
              <a:rPr lang="en-US" sz="2000" dirty="0">
                <a:cs typeface="Courier New" panose="02070309020205020404" pitchFamily="49" charset="0"/>
              </a:rPr>
              <a:t>directive</a:t>
            </a:r>
          </a:p>
          <a:p>
            <a:r>
              <a:rPr lang="en-US" sz="2000" dirty="0"/>
              <a:t>Bindings support inline </a:t>
            </a:r>
            <a:r>
              <a:rPr lang="en-US" sz="2000" dirty="0" err="1"/>
              <a:t>javascript</a:t>
            </a:r>
            <a:r>
              <a:rPr lang="en-US" sz="2000" dirty="0"/>
              <a:t> expressions</a:t>
            </a:r>
          </a:p>
          <a:p>
            <a:r>
              <a:rPr lang="en-US" sz="2000" dirty="0"/>
              <a:t>Attribute binding is also supported with </a:t>
            </a:r>
            <a:r>
              <a:rPr lang="en-US" sz="2000" dirty="0">
                <a:latin typeface="Courier New" panose="02070309020205020404" pitchFamily="49" charset="0"/>
                <a:cs typeface="Courier New" panose="02070309020205020404" pitchFamily="49" charset="0"/>
              </a:rPr>
              <a:t>v-bind</a:t>
            </a:r>
          </a:p>
          <a:p>
            <a:r>
              <a:rPr lang="en-US" sz="2000" dirty="0"/>
              <a:t>CSS property and class bindings have extended support</a:t>
            </a:r>
          </a:p>
        </p:txBody>
      </p:sp>
    </p:spTree>
    <p:extLst>
      <p:ext uri="{BB962C8B-B14F-4D97-AF65-F5344CB8AC3E}">
        <p14:creationId xmlns:p14="http://schemas.microsoft.com/office/powerpoint/2010/main" val="259365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63055B1C-48EE-4721-AC00-029AC0C3EB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72616" y="934222"/>
            <a:ext cx="6314736" cy="3299450"/>
          </a:xfrm>
          <a:prstGeom prst="rect">
            <a:avLst/>
          </a:prstGeom>
        </p:spPr>
      </p:pic>
      <p:sp>
        <p:nvSpPr>
          <p:cNvPr id="8" name="Title 6">
            <a:extLst>
              <a:ext uri="{FF2B5EF4-FFF2-40B4-BE49-F238E27FC236}">
                <a16:creationId xmlns:a16="http://schemas.microsoft.com/office/drawing/2014/main" id="{D0E38F37-5E6B-4477-AFD0-001B1AE0C698}"/>
              </a:ext>
            </a:extLst>
          </p:cNvPr>
          <p:cNvSpPr>
            <a:spLocks noGrp="1"/>
          </p:cNvSpPr>
          <p:nvPr>
            <p:ph type="ctrTitle"/>
          </p:nvPr>
        </p:nvSpPr>
        <p:spPr>
          <a:xfrm>
            <a:off x="985969" y="4553712"/>
            <a:ext cx="8288032" cy="1096316"/>
          </a:xfrm>
        </p:spPr>
        <p:txBody>
          <a:bodyPr>
            <a:normAutofit fontScale="90000"/>
          </a:bodyPr>
          <a:lstStyle/>
          <a:p>
            <a:pPr algn="ctr">
              <a:lnSpc>
                <a:spcPct val="90000"/>
              </a:lnSpc>
            </a:pPr>
            <a:r>
              <a:rPr lang="en-US" sz="3700" dirty="0"/>
              <a:t>{</a:t>
            </a:r>
            <a:r>
              <a:rPr lang="en-US" sz="3700" dirty="0">
                <a:solidFill>
                  <a:schemeClr val="tx1">
                    <a:lumMod val="75000"/>
                    <a:lumOff val="25000"/>
                  </a:schemeClr>
                </a:solidFill>
              </a:rPr>
              <a:t>Welcome to Progress Virtual Classroom</a:t>
            </a:r>
            <a:r>
              <a:rPr lang="en-US" sz="3700" dirty="0"/>
              <a:t>}</a:t>
            </a:r>
          </a:p>
        </p:txBody>
      </p:sp>
    </p:spTree>
    <p:extLst>
      <p:ext uri="{BB962C8B-B14F-4D97-AF65-F5344CB8AC3E}">
        <p14:creationId xmlns:p14="http://schemas.microsoft.com/office/powerpoint/2010/main" val="362828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2D-39E8-4DB6-A7FC-C93AD5A6FB51}"/>
              </a:ext>
            </a:extLst>
          </p:cNvPr>
          <p:cNvSpPr>
            <a:spLocks noGrp="1"/>
          </p:cNvSpPr>
          <p:nvPr>
            <p:ph type="title"/>
          </p:nvPr>
        </p:nvSpPr>
        <p:spPr/>
        <p:txBody>
          <a:bodyPr/>
          <a:lstStyle/>
          <a:p>
            <a:r>
              <a:rPr lang="en-US" dirty="0"/>
              <a:t>{</a:t>
            </a:r>
            <a:r>
              <a:rPr lang="en-US" dirty="0">
                <a:solidFill>
                  <a:schemeClr val="tx1">
                    <a:lumMod val="75000"/>
                    <a:lumOff val="25000"/>
                  </a:schemeClr>
                </a:solidFill>
              </a:rPr>
              <a:t>Input bindings - Demo</a:t>
            </a:r>
            <a:r>
              <a:rPr lang="en-US" dirty="0"/>
              <a:t>}</a:t>
            </a:r>
          </a:p>
        </p:txBody>
      </p:sp>
      <p:sp>
        <p:nvSpPr>
          <p:cNvPr id="3" name="Content Placeholder 2">
            <a:extLst>
              <a:ext uri="{FF2B5EF4-FFF2-40B4-BE49-F238E27FC236}">
                <a16:creationId xmlns:a16="http://schemas.microsoft.com/office/drawing/2014/main" id="{DBFF5E92-078B-451C-83AB-AE4D5744B152}"/>
              </a:ext>
            </a:extLst>
          </p:cNvPr>
          <p:cNvSpPr>
            <a:spLocks noGrp="1"/>
          </p:cNvSpPr>
          <p:nvPr>
            <p:ph idx="1"/>
          </p:nvPr>
        </p:nvSpPr>
        <p:spPr/>
        <p:txBody>
          <a:bodyPr>
            <a:normAutofit/>
          </a:bodyPr>
          <a:lstStyle/>
          <a:p>
            <a:r>
              <a:rPr lang="en-US" sz="2000" dirty="0"/>
              <a:t>Input elements are bound via the </a:t>
            </a:r>
            <a:r>
              <a:rPr lang="en-US" sz="2000" dirty="0">
                <a:latin typeface="Courier New" panose="02070309020205020404" pitchFamily="49" charset="0"/>
                <a:cs typeface="Courier New" panose="02070309020205020404" pitchFamily="49" charset="0"/>
              </a:rPr>
              <a:t>v-model</a:t>
            </a:r>
            <a:r>
              <a:rPr lang="en-US" sz="2000" dirty="0">
                <a:cs typeface="Courier New" panose="02070309020205020404" pitchFamily="49" charset="0"/>
              </a:rPr>
              <a:t> directive</a:t>
            </a:r>
          </a:p>
          <a:p>
            <a:r>
              <a:rPr lang="en-US" dirty="0">
                <a:cs typeface="Courier New" panose="02070309020205020404" pitchFamily="49" charset="0"/>
              </a:rPr>
              <a:t>Bindings with </a:t>
            </a:r>
            <a:r>
              <a:rPr lang="en-US" dirty="0">
                <a:latin typeface="Courier New" panose="02070309020205020404" pitchFamily="49" charset="0"/>
                <a:cs typeface="Courier New" panose="02070309020205020404" pitchFamily="49" charset="0"/>
              </a:rPr>
              <a:t>v-model</a:t>
            </a:r>
            <a:r>
              <a:rPr lang="en-US" dirty="0">
                <a:cs typeface="Courier New" panose="02070309020205020404" pitchFamily="49" charset="0"/>
              </a:rPr>
              <a:t> are two-way</a:t>
            </a:r>
            <a:endParaRPr lang="en-US" sz="2000" dirty="0">
              <a:cs typeface="Courier New" panose="02070309020205020404" pitchFamily="49" charset="0"/>
            </a:endParaRPr>
          </a:p>
          <a:p>
            <a:r>
              <a:rPr lang="en-US" dirty="0" err="1"/>
              <a:t>Vue</a:t>
            </a:r>
            <a:r>
              <a:rPr lang="en-US" dirty="0"/>
              <a:t> has support for variety of single-input and select elements</a:t>
            </a:r>
          </a:p>
          <a:p>
            <a:r>
              <a:rPr lang="en-US" sz="2000" dirty="0"/>
              <a:t>Binding modifiers: </a:t>
            </a:r>
            <a:r>
              <a:rPr lang="en-US" sz="2000" dirty="0">
                <a:latin typeface="Courier New" panose="02070309020205020404" pitchFamily="49" charset="0"/>
                <a:cs typeface="Courier New" panose="02070309020205020404" pitchFamily="49" charset="0"/>
              </a:rPr>
              <a:t>.number .lazy .trim</a:t>
            </a:r>
          </a:p>
        </p:txBody>
      </p:sp>
    </p:spTree>
    <p:extLst>
      <p:ext uri="{BB962C8B-B14F-4D97-AF65-F5344CB8AC3E}">
        <p14:creationId xmlns:p14="http://schemas.microsoft.com/office/powerpoint/2010/main" val="290975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4D74-3475-4DFB-A79F-37238CB02DD6}"/>
              </a:ext>
            </a:extLst>
          </p:cNvPr>
          <p:cNvSpPr>
            <a:spLocks noGrp="1"/>
          </p:cNvSpPr>
          <p:nvPr>
            <p:ph type="title"/>
          </p:nvPr>
        </p:nvSpPr>
        <p:spPr/>
        <p:txBody>
          <a:bodyPr/>
          <a:lstStyle/>
          <a:p>
            <a:r>
              <a:rPr lang="en-US" dirty="0"/>
              <a:t>{</a:t>
            </a:r>
            <a:r>
              <a:rPr lang="en-US" dirty="0">
                <a:solidFill>
                  <a:schemeClr val="tx1">
                    <a:lumMod val="75000"/>
                    <a:lumOff val="25000"/>
                  </a:schemeClr>
                </a:solidFill>
              </a:rPr>
              <a:t>Handling events</a:t>
            </a:r>
            <a:r>
              <a:rPr lang="en-US" dirty="0"/>
              <a:t>}</a:t>
            </a:r>
          </a:p>
        </p:txBody>
      </p:sp>
      <p:sp>
        <p:nvSpPr>
          <p:cNvPr id="3" name="Content Placeholder 2">
            <a:extLst>
              <a:ext uri="{FF2B5EF4-FFF2-40B4-BE49-F238E27FC236}">
                <a16:creationId xmlns:a16="http://schemas.microsoft.com/office/drawing/2014/main" id="{8ACEC361-DAA5-4DB3-88E8-EA768D4311CC}"/>
              </a:ext>
            </a:extLst>
          </p:cNvPr>
          <p:cNvSpPr>
            <a:spLocks noGrp="1"/>
          </p:cNvSpPr>
          <p:nvPr>
            <p:ph idx="1"/>
          </p:nvPr>
        </p:nvSpPr>
        <p:spPr/>
        <p:txBody>
          <a:bodyPr>
            <a:normAutofit/>
          </a:bodyPr>
          <a:lstStyle/>
          <a:p>
            <a:r>
              <a:rPr lang="en-US" dirty="0"/>
              <a:t>Events are subscribed with the </a:t>
            </a:r>
            <a:r>
              <a:rPr lang="en-US" dirty="0">
                <a:latin typeface="Courier New" panose="02070309020205020404" pitchFamily="49" charset="0"/>
                <a:cs typeface="Courier New" panose="02070309020205020404" pitchFamily="49" charset="0"/>
              </a:rPr>
              <a:t>v-on</a:t>
            </a:r>
            <a:r>
              <a:rPr lang="en-US" dirty="0"/>
              <a:t> directive (shorthand @)</a:t>
            </a:r>
          </a:p>
          <a:p>
            <a:r>
              <a:rPr lang="en-US" dirty="0"/>
              <a:t>Could be handled both inline and in a handler method</a:t>
            </a:r>
          </a:p>
          <a:p>
            <a:r>
              <a:rPr lang="en-US" dirty="0"/>
              <a:t>The </a:t>
            </a:r>
            <a:r>
              <a:rPr lang="en-US" dirty="0" err="1"/>
              <a:t>Vue</a:t>
            </a:r>
            <a:r>
              <a:rPr lang="en-US" dirty="0"/>
              <a:t> instance could be accessed inside the handler with </a:t>
            </a:r>
            <a:r>
              <a:rPr lang="en-US" dirty="0">
                <a:latin typeface="Courier New" panose="02070309020205020404" pitchFamily="49" charset="0"/>
                <a:cs typeface="Courier New" panose="02070309020205020404" pitchFamily="49" charset="0"/>
              </a:rPr>
              <a:t>this</a:t>
            </a:r>
          </a:p>
          <a:p>
            <a:r>
              <a:rPr lang="en-US" dirty="0">
                <a:cs typeface="Courier New" panose="02070309020205020404" pitchFamily="49" charset="0"/>
              </a:rPr>
              <a:t>The event arguments are supplied in the handler</a:t>
            </a:r>
          </a:p>
          <a:p>
            <a:r>
              <a:rPr lang="en-US" dirty="0"/>
              <a:t>You can pass custom parameters to event handlers</a:t>
            </a:r>
          </a:p>
          <a:p>
            <a:r>
              <a:rPr lang="en-US" dirty="0"/>
              <a:t>Parameters and event information can be combined using </a:t>
            </a:r>
            <a:r>
              <a:rPr lang="en-US" dirty="0">
                <a:latin typeface="Courier New" panose="02070309020205020404" pitchFamily="49" charset="0"/>
                <a:cs typeface="Courier New" panose="02070309020205020404" pitchFamily="49" charset="0"/>
              </a:rPr>
              <a:t>$event</a:t>
            </a:r>
          </a:p>
          <a:p>
            <a:r>
              <a:rPr lang="en-US" dirty="0">
                <a:cs typeface="Courier New" panose="02070309020205020404" pitchFamily="49" charset="0"/>
              </a:rPr>
              <a:t>Can apply </a:t>
            </a:r>
            <a:r>
              <a:rPr lang="en-US" dirty="0">
                <a:cs typeface="Courier New" panose="02070309020205020404" pitchFamily="49" charset="0"/>
                <a:hlinkClick r:id="rId3"/>
              </a:rPr>
              <a:t>event modifiers</a:t>
            </a:r>
            <a:r>
              <a:rPr lang="en-US" dirty="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.stop, .prevent, .capture, .self, .once</a:t>
            </a:r>
          </a:p>
          <a:p>
            <a:pPr lvl="1"/>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70418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D300-529E-475E-B074-0315B236AAE8}"/>
              </a:ext>
            </a:extLst>
          </p:cNvPr>
          <p:cNvSpPr>
            <a:spLocks noGrp="1"/>
          </p:cNvSpPr>
          <p:nvPr>
            <p:ph type="title"/>
          </p:nvPr>
        </p:nvSpPr>
        <p:spPr/>
        <p:txBody>
          <a:bodyPr/>
          <a:lstStyle/>
          <a:p>
            <a:r>
              <a:rPr lang="en-US" dirty="0"/>
              <a:t>{</a:t>
            </a:r>
            <a:r>
              <a:rPr lang="en-US" dirty="0">
                <a:solidFill>
                  <a:schemeClr val="tx1">
                    <a:lumMod val="75000"/>
                    <a:lumOff val="25000"/>
                  </a:schemeClr>
                </a:solidFill>
              </a:rPr>
              <a:t>Conditional and List Rendering - Demo</a:t>
            </a:r>
            <a:r>
              <a:rPr lang="en-US" dirty="0"/>
              <a:t>}</a:t>
            </a:r>
          </a:p>
        </p:txBody>
      </p:sp>
      <p:sp>
        <p:nvSpPr>
          <p:cNvPr id="3" name="Content Placeholder 2">
            <a:extLst>
              <a:ext uri="{FF2B5EF4-FFF2-40B4-BE49-F238E27FC236}">
                <a16:creationId xmlns:a16="http://schemas.microsoft.com/office/drawing/2014/main" id="{F25D7C7B-EAA3-4BD2-8296-C8378739206D}"/>
              </a:ext>
            </a:extLst>
          </p:cNvPr>
          <p:cNvSpPr>
            <a:spLocks noGrp="1"/>
          </p:cNvSpPr>
          <p:nvPr>
            <p:ph idx="1"/>
          </p:nvPr>
        </p:nvSpPr>
        <p:spPr/>
        <p:txBody>
          <a:bodyPr/>
          <a:lstStyle/>
          <a:p>
            <a:r>
              <a:rPr lang="en-US" dirty="0"/>
              <a:t>Conditional rendering using </a:t>
            </a:r>
            <a:r>
              <a:rPr lang="en-US" dirty="0">
                <a:latin typeface="Courier New" panose="02070309020205020404" pitchFamily="49" charset="0"/>
                <a:cs typeface="Courier New" panose="02070309020205020404" pitchFamily="49" charset="0"/>
              </a:rPr>
              <a:t>v-if</a:t>
            </a:r>
            <a:r>
              <a:rPr lang="en-US" dirty="0"/>
              <a:t> and </a:t>
            </a:r>
            <a:r>
              <a:rPr lang="en-US" dirty="0">
                <a:latin typeface="Courier New" panose="02070309020205020404" pitchFamily="49" charset="0"/>
                <a:cs typeface="Courier New" panose="02070309020205020404" pitchFamily="49" charset="0"/>
              </a:rPr>
              <a:t>v-else</a:t>
            </a:r>
          </a:p>
          <a:p>
            <a:r>
              <a:rPr lang="en-US" dirty="0"/>
              <a:t>Difference between </a:t>
            </a:r>
            <a:r>
              <a:rPr lang="en-US" dirty="0">
                <a:latin typeface="Courier New" panose="02070309020205020404" pitchFamily="49" charset="0"/>
                <a:cs typeface="Courier New" panose="02070309020205020404" pitchFamily="49" charset="0"/>
              </a:rPr>
              <a:t>v-if</a:t>
            </a:r>
            <a:r>
              <a:rPr lang="en-US" dirty="0"/>
              <a:t> and v-show</a:t>
            </a:r>
          </a:p>
          <a:p>
            <a:r>
              <a:rPr lang="en-US" dirty="0"/>
              <a:t>Using the </a:t>
            </a:r>
            <a:r>
              <a:rPr lang="en-US" dirty="0">
                <a:latin typeface="Courier New" panose="02070309020205020404" pitchFamily="49" charset="0"/>
                <a:cs typeface="Courier New" panose="02070309020205020404" pitchFamily="49" charset="0"/>
              </a:rPr>
              <a:t>v-for</a:t>
            </a:r>
            <a:r>
              <a:rPr lang="en-US" dirty="0"/>
              <a:t> directive to loop over:</a:t>
            </a:r>
          </a:p>
          <a:p>
            <a:pPr lvl="1"/>
            <a:r>
              <a:rPr lang="en-US" dirty="0"/>
              <a:t>Numerical range</a:t>
            </a:r>
          </a:p>
          <a:p>
            <a:pPr lvl="1"/>
            <a:r>
              <a:rPr lang="en-US" dirty="0"/>
              <a:t>JavaScript Object {}</a:t>
            </a:r>
          </a:p>
          <a:p>
            <a:pPr lvl="1"/>
            <a:r>
              <a:rPr lang="en-US" dirty="0"/>
              <a:t>JavaScript Array []</a:t>
            </a:r>
          </a:p>
          <a:p>
            <a:r>
              <a:rPr lang="en-US" dirty="0"/>
              <a:t>Conditional rendering during load (Cloaking)</a:t>
            </a:r>
          </a:p>
          <a:p>
            <a:endParaRPr lang="en-US" dirty="0"/>
          </a:p>
        </p:txBody>
      </p:sp>
    </p:spTree>
    <p:extLst>
      <p:ext uri="{BB962C8B-B14F-4D97-AF65-F5344CB8AC3E}">
        <p14:creationId xmlns:p14="http://schemas.microsoft.com/office/powerpoint/2010/main" val="368011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15BA-0A43-4C18-A917-2C2E2747182C}"/>
              </a:ext>
            </a:extLst>
          </p:cNvPr>
          <p:cNvSpPr>
            <a:spLocks noGrp="1"/>
          </p:cNvSpPr>
          <p:nvPr>
            <p:ph type="title"/>
          </p:nvPr>
        </p:nvSpPr>
        <p:spPr/>
        <p:txBody>
          <a:bodyPr>
            <a:normAutofit fontScale="90000"/>
          </a:bodyPr>
          <a:lstStyle/>
          <a:p>
            <a:r>
              <a:rPr lang="en-US" dirty="0"/>
              <a:t>{</a:t>
            </a:r>
            <a:r>
              <a:rPr lang="en-US" dirty="0">
                <a:solidFill>
                  <a:schemeClr val="tx1">
                    <a:lumMod val="75000"/>
                    <a:lumOff val="25000"/>
                  </a:schemeClr>
                </a:solidFill>
              </a:rPr>
              <a:t>Watchers and computed properties – Demo</a:t>
            </a:r>
            <a:r>
              <a:rPr lang="en-US" dirty="0"/>
              <a:t>}</a:t>
            </a:r>
          </a:p>
        </p:txBody>
      </p:sp>
      <p:sp>
        <p:nvSpPr>
          <p:cNvPr id="3" name="Content Placeholder 2">
            <a:extLst>
              <a:ext uri="{FF2B5EF4-FFF2-40B4-BE49-F238E27FC236}">
                <a16:creationId xmlns:a16="http://schemas.microsoft.com/office/drawing/2014/main" id="{16066109-9E10-445A-9963-B8B2DEEF4867}"/>
              </a:ext>
            </a:extLst>
          </p:cNvPr>
          <p:cNvSpPr>
            <a:spLocks noGrp="1"/>
          </p:cNvSpPr>
          <p:nvPr>
            <p:ph idx="1"/>
          </p:nvPr>
        </p:nvSpPr>
        <p:spPr/>
        <p:txBody>
          <a:bodyPr/>
          <a:lstStyle/>
          <a:p>
            <a:r>
              <a:rPr lang="en-US" dirty="0"/>
              <a:t>Watchers and computed properties build upon the </a:t>
            </a:r>
            <a:r>
              <a:rPr lang="en-US" dirty="0" err="1"/>
              <a:t>Vue</a:t>
            </a:r>
            <a:r>
              <a:rPr lang="en-US" dirty="0"/>
              <a:t> reactivity system.</a:t>
            </a:r>
          </a:p>
          <a:p>
            <a:r>
              <a:rPr lang="en-US" dirty="0"/>
              <a:t>Offer a powerful way to respond to data change</a:t>
            </a:r>
          </a:p>
          <a:p>
            <a:r>
              <a:rPr lang="en-US" dirty="0"/>
              <a:t>Supply the </a:t>
            </a:r>
            <a:r>
              <a:rPr lang="en-US" dirty="0">
                <a:latin typeface="Courier New" panose="02070309020205020404" pitchFamily="49" charset="0"/>
                <a:cs typeface="Courier New" panose="02070309020205020404" pitchFamily="49" charset="0"/>
              </a:rPr>
              <a:t>current</a:t>
            </a:r>
            <a:r>
              <a:rPr lang="en-US" dirty="0"/>
              <a:t> and </a:t>
            </a:r>
            <a:r>
              <a:rPr lang="en-US" dirty="0">
                <a:latin typeface="Courier New" panose="02070309020205020404" pitchFamily="49" charset="0"/>
                <a:cs typeface="Courier New" panose="02070309020205020404" pitchFamily="49" charset="0"/>
              </a:rPr>
              <a:t>previous</a:t>
            </a:r>
            <a:r>
              <a:rPr lang="en-US" dirty="0"/>
              <a:t> parameters in the handler</a:t>
            </a:r>
          </a:p>
          <a:p>
            <a:r>
              <a:rPr lang="en-US" dirty="0"/>
              <a:t>Computed properties – syntactic sugar for expressions</a:t>
            </a:r>
          </a:p>
        </p:txBody>
      </p:sp>
    </p:spTree>
    <p:extLst>
      <p:ext uri="{BB962C8B-B14F-4D97-AF65-F5344CB8AC3E}">
        <p14:creationId xmlns:p14="http://schemas.microsoft.com/office/powerpoint/2010/main" val="106391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223601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147A-B282-47BE-AAAD-89A3E3D42DD3}"/>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Components - Demo</a:t>
            </a:r>
            <a:r>
              <a:rPr lang="en-US" dirty="0"/>
              <a:t>}</a:t>
            </a:r>
          </a:p>
        </p:txBody>
      </p:sp>
      <p:sp>
        <p:nvSpPr>
          <p:cNvPr id="3" name="Content Placeholder 2">
            <a:extLst>
              <a:ext uri="{FF2B5EF4-FFF2-40B4-BE49-F238E27FC236}">
                <a16:creationId xmlns:a16="http://schemas.microsoft.com/office/drawing/2014/main" id="{F721A706-2BA8-421E-A0FE-695585A2F1B9}"/>
              </a:ext>
            </a:extLst>
          </p:cNvPr>
          <p:cNvSpPr>
            <a:spLocks noGrp="1"/>
          </p:cNvSpPr>
          <p:nvPr>
            <p:ph idx="1"/>
          </p:nvPr>
        </p:nvSpPr>
        <p:spPr>
          <a:xfrm>
            <a:off x="677334" y="2160589"/>
            <a:ext cx="6342898" cy="3880773"/>
          </a:xfrm>
        </p:spPr>
        <p:txBody>
          <a:bodyPr/>
          <a:lstStyle/>
          <a:p>
            <a:r>
              <a:rPr lang="en-US" dirty="0"/>
              <a:t>Powerful way to facilitate code reuse</a:t>
            </a:r>
          </a:p>
          <a:p>
            <a:r>
              <a:rPr lang="en-US" dirty="0" err="1"/>
              <a:t>Vue</a:t>
            </a:r>
            <a:r>
              <a:rPr lang="en-US" dirty="0"/>
              <a:t> components are also </a:t>
            </a:r>
            <a:r>
              <a:rPr lang="en-US" dirty="0" err="1"/>
              <a:t>Vue</a:t>
            </a:r>
            <a:r>
              <a:rPr lang="en-US" dirty="0"/>
              <a:t> instances</a:t>
            </a:r>
          </a:p>
          <a:p>
            <a:r>
              <a:rPr lang="en-US" dirty="0"/>
              <a:t>Can register both globally and locally</a:t>
            </a:r>
          </a:p>
          <a:p>
            <a:r>
              <a:rPr lang="en-US" dirty="0"/>
              <a:t>The data object must be a function</a:t>
            </a:r>
          </a:p>
          <a:p>
            <a:r>
              <a:rPr lang="en-US" dirty="0"/>
              <a:t>Components can be composed</a:t>
            </a:r>
          </a:p>
          <a:p>
            <a:r>
              <a:rPr lang="en-US" dirty="0"/>
              <a:t>Components data is isolated from each other</a:t>
            </a:r>
          </a:p>
          <a:p>
            <a:r>
              <a:rPr lang="en-US" dirty="0"/>
              <a:t>Can communicate through well defined interfaces:</a:t>
            </a:r>
          </a:p>
          <a:p>
            <a:pPr lvl="1"/>
            <a:r>
              <a:rPr lang="en-US" dirty="0"/>
              <a:t>Props down</a:t>
            </a:r>
          </a:p>
          <a:p>
            <a:pPr lvl="1"/>
            <a:r>
              <a:rPr lang="en-US" dirty="0"/>
              <a:t>Events up</a:t>
            </a:r>
          </a:p>
          <a:p>
            <a:pPr lvl="1"/>
            <a:endParaRPr lang="en-US" dirty="0"/>
          </a:p>
          <a:p>
            <a:endParaRPr lang="en-US" dirty="0"/>
          </a:p>
        </p:txBody>
      </p:sp>
      <p:pic>
        <p:nvPicPr>
          <p:cNvPr id="1026" name="Picture 2" descr="props down, events up">
            <a:extLst>
              <a:ext uri="{FF2B5EF4-FFF2-40B4-BE49-F238E27FC236}">
                <a16:creationId xmlns:a16="http://schemas.microsoft.com/office/drawing/2014/main" id="{FCDFFE0D-71F4-4863-81BB-20BFE71F5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29" y="2300749"/>
            <a:ext cx="3067991" cy="250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9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D8E9-60FA-41FC-8C84-5640B881EE80}"/>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Props – Demo</a:t>
            </a:r>
            <a:r>
              <a:rPr lang="en-US" dirty="0"/>
              <a:t>}</a:t>
            </a:r>
          </a:p>
        </p:txBody>
      </p:sp>
      <p:sp>
        <p:nvSpPr>
          <p:cNvPr id="3" name="Content Placeholder 2">
            <a:extLst>
              <a:ext uri="{FF2B5EF4-FFF2-40B4-BE49-F238E27FC236}">
                <a16:creationId xmlns:a16="http://schemas.microsoft.com/office/drawing/2014/main" id="{FFAB0133-4A81-4333-AFC2-1C32B92AF37C}"/>
              </a:ext>
            </a:extLst>
          </p:cNvPr>
          <p:cNvSpPr>
            <a:spLocks noGrp="1"/>
          </p:cNvSpPr>
          <p:nvPr>
            <p:ph idx="1"/>
          </p:nvPr>
        </p:nvSpPr>
        <p:spPr/>
        <p:txBody>
          <a:bodyPr/>
          <a:lstStyle/>
          <a:p>
            <a:r>
              <a:rPr lang="en-US" dirty="0"/>
              <a:t>Used to pass data to children</a:t>
            </a:r>
          </a:p>
          <a:p>
            <a:r>
              <a:rPr lang="en-US" dirty="0"/>
              <a:t>Meant to be one-way although two-way is supported with </a:t>
            </a:r>
            <a:r>
              <a:rPr lang="en-US" dirty="0">
                <a:latin typeface="Courier New" panose="02070309020205020404" pitchFamily="49" charset="0"/>
                <a:cs typeface="Courier New" panose="02070309020205020404" pitchFamily="49" charset="0"/>
              </a:rPr>
              <a:t>.sync</a:t>
            </a:r>
          </a:p>
          <a:p>
            <a:r>
              <a:rPr lang="en-US" dirty="0">
                <a:cs typeface="Courier New" panose="02070309020205020404" pitchFamily="49" charset="0"/>
              </a:rPr>
              <a:t>Props can be set with local values or bound</a:t>
            </a:r>
          </a:p>
          <a:p>
            <a:r>
              <a:rPr lang="en-US" dirty="0">
                <a:cs typeface="Courier New" panose="02070309020205020404" pitchFamily="49" charset="0"/>
              </a:rPr>
              <a:t>Props can be validated</a:t>
            </a:r>
          </a:p>
          <a:p>
            <a:r>
              <a:rPr lang="en-US" dirty="0">
                <a:cs typeface="Courier New" panose="02070309020205020404" pitchFamily="49" charset="0"/>
              </a:rPr>
              <a:t>Camel vs Kebab casing</a:t>
            </a:r>
          </a:p>
        </p:txBody>
      </p:sp>
      <p:pic>
        <p:nvPicPr>
          <p:cNvPr id="4" name="Picture 3">
            <a:extLst>
              <a:ext uri="{FF2B5EF4-FFF2-40B4-BE49-F238E27FC236}">
                <a16:creationId xmlns:a16="http://schemas.microsoft.com/office/drawing/2014/main" id="{380116BC-E9A0-4316-A731-837ECEBB6013}"/>
              </a:ext>
            </a:extLst>
          </p:cNvPr>
          <p:cNvPicPr>
            <a:picLocks noChangeAspect="1"/>
          </p:cNvPicPr>
          <p:nvPr/>
        </p:nvPicPr>
        <p:blipFill>
          <a:blip r:embed="rId2"/>
          <a:stretch>
            <a:fillRect/>
          </a:stretch>
        </p:blipFill>
        <p:spPr>
          <a:xfrm>
            <a:off x="677334" y="4277956"/>
            <a:ext cx="5626049" cy="2127421"/>
          </a:xfrm>
          <a:prstGeom prst="rect">
            <a:avLst/>
          </a:prstGeom>
        </p:spPr>
      </p:pic>
    </p:spTree>
    <p:extLst>
      <p:ext uri="{BB962C8B-B14F-4D97-AF65-F5344CB8AC3E}">
        <p14:creationId xmlns:p14="http://schemas.microsoft.com/office/powerpoint/2010/main" val="351694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BF58-A207-4A33-A2C3-5A35482A0647}"/>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Custom Events – Demo</a:t>
            </a:r>
            <a:r>
              <a:rPr lang="en-US" dirty="0"/>
              <a:t>}</a:t>
            </a:r>
          </a:p>
        </p:txBody>
      </p:sp>
      <p:sp>
        <p:nvSpPr>
          <p:cNvPr id="3" name="Content Placeholder 2">
            <a:extLst>
              <a:ext uri="{FF2B5EF4-FFF2-40B4-BE49-F238E27FC236}">
                <a16:creationId xmlns:a16="http://schemas.microsoft.com/office/drawing/2014/main" id="{A7D366D5-FAD7-4EE0-8A02-34DE000FDD0C}"/>
              </a:ext>
            </a:extLst>
          </p:cNvPr>
          <p:cNvSpPr>
            <a:spLocks noGrp="1"/>
          </p:cNvSpPr>
          <p:nvPr>
            <p:ph idx="1"/>
          </p:nvPr>
        </p:nvSpPr>
        <p:spPr/>
        <p:txBody>
          <a:bodyPr/>
          <a:lstStyle/>
          <a:p>
            <a:r>
              <a:rPr lang="en-US" dirty="0"/>
              <a:t>Used to pass data to the parent</a:t>
            </a:r>
          </a:p>
          <a:p>
            <a:r>
              <a:rPr lang="en-US" dirty="0"/>
              <a:t>Listened for by with the </a:t>
            </a:r>
            <a:r>
              <a:rPr lang="en-US" dirty="0">
                <a:latin typeface="Courier New" panose="02070309020205020404" pitchFamily="49" charset="0"/>
                <a:cs typeface="Courier New" panose="02070309020205020404" pitchFamily="49" charset="0"/>
              </a:rPr>
              <a:t>v-on</a:t>
            </a:r>
            <a:r>
              <a:rPr lang="en-US" dirty="0"/>
              <a:t> directive</a:t>
            </a:r>
          </a:p>
          <a:p>
            <a:r>
              <a:rPr lang="en-US" dirty="0"/>
              <a:t>Emitted using the </a:t>
            </a:r>
            <a:r>
              <a:rPr lang="en-US" dirty="0">
                <a:latin typeface="Courier New" panose="02070309020205020404" pitchFamily="49" charset="0"/>
                <a:cs typeface="Courier New" panose="02070309020205020404" pitchFamily="49" charset="0"/>
              </a:rPr>
              <a:t>$emit(‘</a:t>
            </a:r>
            <a:r>
              <a:rPr lang="en-US" dirty="0" err="1">
                <a:latin typeface="Courier New" panose="02070309020205020404" pitchFamily="49" charset="0"/>
                <a:cs typeface="Courier New" panose="02070309020205020404" pitchFamily="49" charset="0"/>
              </a:rPr>
              <a:t>eventName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param</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method</a:t>
            </a:r>
            <a:endParaRPr lang="en-US" dirty="0">
              <a:latin typeface="Courier New" panose="02070309020205020404" pitchFamily="49" charset="0"/>
              <a:cs typeface="Courier New" panose="02070309020205020404" pitchFamily="49" charset="0"/>
            </a:endParaRPr>
          </a:p>
          <a:p>
            <a:r>
              <a:rPr lang="en-US" dirty="0"/>
              <a:t>Events and Props can be used to support </a:t>
            </a:r>
            <a:r>
              <a:rPr lang="en-US" dirty="0">
                <a:latin typeface="Courier New" panose="02070309020205020404" pitchFamily="49" charset="0"/>
                <a:cs typeface="Courier New" panose="02070309020205020404" pitchFamily="49" charset="0"/>
              </a:rPr>
              <a:t>v-model</a:t>
            </a:r>
          </a:p>
        </p:txBody>
      </p:sp>
      <p:pic>
        <p:nvPicPr>
          <p:cNvPr id="4" name="Picture 3">
            <a:extLst>
              <a:ext uri="{FF2B5EF4-FFF2-40B4-BE49-F238E27FC236}">
                <a16:creationId xmlns:a16="http://schemas.microsoft.com/office/drawing/2014/main" id="{9D2FD32C-5AD0-4290-A2E7-F7E18CAC434E}"/>
              </a:ext>
            </a:extLst>
          </p:cNvPr>
          <p:cNvPicPr>
            <a:picLocks noChangeAspect="1"/>
          </p:cNvPicPr>
          <p:nvPr/>
        </p:nvPicPr>
        <p:blipFill>
          <a:blip r:embed="rId2"/>
          <a:stretch>
            <a:fillRect/>
          </a:stretch>
        </p:blipFill>
        <p:spPr>
          <a:xfrm>
            <a:off x="677334" y="4100975"/>
            <a:ext cx="7713868" cy="1474987"/>
          </a:xfrm>
          <a:prstGeom prst="rect">
            <a:avLst/>
          </a:prstGeom>
        </p:spPr>
      </p:pic>
    </p:spTree>
    <p:extLst>
      <p:ext uri="{BB962C8B-B14F-4D97-AF65-F5344CB8AC3E}">
        <p14:creationId xmlns:p14="http://schemas.microsoft.com/office/powerpoint/2010/main" val="4132614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489E-D12C-45D2-B538-F1CFE663F960}"/>
              </a:ext>
            </a:extLst>
          </p:cNvPr>
          <p:cNvSpPr>
            <a:spLocks noGrp="1"/>
          </p:cNvSpPr>
          <p:nvPr>
            <p:ph type="title"/>
          </p:nvPr>
        </p:nvSpPr>
        <p:spPr>
          <a:xfrm>
            <a:off x="677334" y="1140632"/>
            <a:ext cx="8596668" cy="789767"/>
          </a:xfrm>
        </p:spPr>
        <p:txBody>
          <a:bodyPr/>
          <a:lstStyle/>
          <a:p>
            <a:r>
              <a:rPr lang="en-US"/>
              <a:t>{</a:t>
            </a:r>
            <a:r>
              <a:rPr lang="en-US">
                <a:solidFill>
                  <a:schemeClr val="tx1">
                    <a:lumMod val="75000"/>
                    <a:lumOff val="25000"/>
                  </a:schemeClr>
                </a:solidFill>
              </a:rPr>
              <a:t>Vue Lifecycle</a:t>
            </a:r>
            <a:r>
              <a:rPr lang="en-US"/>
              <a:t>}</a:t>
            </a:r>
            <a:endParaRPr lang="en-US" dirty="0"/>
          </a:p>
        </p:txBody>
      </p:sp>
      <p:sp>
        <p:nvSpPr>
          <p:cNvPr id="3" name="Content Placeholder 2">
            <a:extLst>
              <a:ext uri="{FF2B5EF4-FFF2-40B4-BE49-F238E27FC236}">
                <a16:creationId xmlns:a16="http://schemas.microsoft.com/office/drawing/2014/main" id="{9EE6B9A9-9AD8-4CBA-94BA-A660099781D5}"/>
              </a:ext>
            </a:extLst>
          </p:cNvPr>
          <p:cNvSpPr>
            <a:spLocks noGrp="1"/>
          </p:cNvSpPr>
          <p:nvPr>
            <p:ph idx="1"/>
          </p:nvPr>
        </p:nvSpPr>
        <p:spPr>
          <a:xfrm>
            <a:off x="677334" y="5527040"/>
            <a:ext cx="8596668" cy="514322"/>
          </a:xfrm>
        </p:spPr>
        <p:txBody>
          <a:bodyPr/>
          <a:lstStyle/>
          <a:p>
            <a:r>
              <a:rPr lang="en-US" dirty="0">
                <a:hlinkClick r:id="rId3"/>
              </a:rPr>
              <a:t>https://vuejs.org/v2/guide/instance.html#Lifecycle-Diagram</a:t>
            </a:r>
            <a:endParaRPr lang="en-US" dirty="0"/>
          </a:p>
          <a:p>
            <a:endParaRPr lang="en-US" dirty="0"/>
          </a:p>
        </p:txBody>
      </p:sp>
      <p:pic>
        <p:nvPicPr>
          <p:cNvPr id="5" name="Graphic 4" descr="Repeat">
            <a:extLst>
              <a:ext uri="{FF2B5EF4-FFF2-40B4-BE49-F238E27FC236}">
                <a16:creationId xmlns:a16="http://schemas.microsoft.com/office/drawing/2014/main" id="{43D29AD8-F81B-4320-B881-3C7463E5B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3556" y="1930400"/>
            <a:ext cx="3040460" cy="3040460"/>
          </a:xfrm>
          <a:prstGeom prst="rect">
            <a:avLst/>
          </a:prstGeom>
        </p:spPr>
      </p:pic>
      <p:pic>
        <p:nvPicPr>
          <p:cNvPr id="7" name="Picture 6" descr="Image result for Vue">
            <a:extLst>
              <a:ext uri="{FF2B5EF4-FFF2-40B4-BE49-F238E27FC236}">
                <a16:creationId xmlns:a16="http://schemas.microsoft.com/office/drawing/2014/main" id="{76B99F85-FEBC-463D-A429-AC8D0C609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109" y="1887140"/>
            <a:ext cx="3083719" cy="308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C4D-0293-459F-9B21-E2A73C1F233B}"/>
              </a:ext>
            </a:extLst>
          </p:cNvPr>
          <p:cNvSpPr>
            <a:spLocks noGrp="1"/>
          </p:cNvSpPr>
          <p:nvPr>
            <p:ph type="title"/>
          </p:nvPr>
        </p:nvSpPr>
        <p:spPr/>
        <p:txBody>
          <a:bodyPr/>
          <a:lstStyle/>
          <a:p>
            <a:r>
              <a:rPr lang="en-US" dirty="0"/>
              <a:t>{</a:t>
            </a:r>
            <a:r>
              <a:rPr lang="en-US" dirty="0">
                <a:solidFill>
                  <a:schemeClr val="tx1">
                    <a:lumMod val="75000"/>
                    <a:lumOff val="25000"/>
                  </a:schemeClr>
                </a:solidFill>
              </a:rPr>
              <a:t>Kendo UI for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0FC684C5-8607-41B1-BC4E-30997D3E38F6}"/>
              </a:ext>
            </a:extLst>
          </p:cNvPr>
          <p:cNvSpPr>
            <a:spLocks noGrp="1"/>
          </p:cNvSpPr>
          <p:nvPr>
            <p:ph idx="1"/>
          </p:nvPr>
        </p:nvSpPr>
        <p:spPr>
          <a:xfrm>
            <a:off x="677334" y="2160589"/>
            <a:ext cx="5811956" cy="3880773"/>
          </a:xfrm>
        </p:spPr>
        <p:txBody>
          <a:bodyPr/>
          <a:lstStyle/>
          <a:p>
            <a:r>
              <a:rPr lang="en-US" dirty="0"/>
              <a:t>Based on Kendo UI for jQuery</a:t>
            </a:r>
          </a:p>
          <a:p>
            <a:r>
              <a:rPr lang="en-US" dirty="0"/>
              <a:t>Implemented as </a:t>
            </a:r>
            <a:r>
              <a:rPr lang="en-US" dirty="0" err="1"/>
              <a:t>Vue</a:t>
            </a:r>
            <a:r>
              <a:rPr lang="en-US" dirty="0"/>
              <a:t> wrappers on top of the jQuery components</a:t>
            </a:r>
          </a:p>
          <a:p>
            <a:r>
              <a:rPr lang="en-US" dirty="0">
                <a:cs typeface="Courier New" panose="02070309020205020404" pitchFamily="49" charset="0"/>
              </a:rPr>
              <a:t>There are </a:t>
            </a:r>
            <a:r>
              <a:rPr lang="en-US" dirty="0" err="1">
                <a:cs typeface="Courier New" panose="02070309020205020404" pitchFamily="49" charset="0"/>
              </a:rPr>
              <a:t>KendoUI</a:t>
            </a:r>
            <a:r>
              <a:rPr lang="en-US" dirty="0">
                <a:cs typeface="Courier New" panose="02070309020205020404" pitchFamily="49" charset="0"/>
              </a:rPr>
              <a:t> wrappers for:</a:t>
            </a:r>
          </a:p>
          <a:p>
            <a:pPr lvl="1"/>
            <a:r>
              <a:rPr lang="en-US" dirty="0">
                <a:cs typeface="Courier New" panose="02070309020205020404" pitchFamily="49" charset="0"/>
              </a:rPr>
              <a:t>Angular.js</a:t>
            </a:r>
          </a:p>
          <a:p>
            <a:pPr lvl="1"/>
            <a:r>
              <a:rPr lang="en-US" dirty="0">
                <a:cs typeface="Courier New" panose="02070309020205020404" pitchFamily="49" charset="0"/>
              </a:rPr>
              <a:t>React</a:t>
            </a:r>
          </a:p>
          <a:p>
            <a:pPr lvl="1"/>
            <a:r>
              <a:rPr lang="en-US" dirty="0">
                <a:cs typeface="Courier New" panose="02070309020205020404" pitchFamily="49" charset="0"/>
              </a:rPr>
              <a:t>Server-side frameworks</a:t>
            </a:r>
          </a:p>
          <a:p>
            <a:endParaRPr lang="en-US" dirty="0"/>
          </a:p>
        </p:txBody>
      </p:sp>
      <p:pic>
        <p:nvPicPr>
          <p:cNvPr id="9" name="Picture 8">
            <a:extLst>
              <a:ext uri="{FF2B5EF4-FFF2-40B4-BE49-F238E27FC236}">
                <a16:creationId xmlns:a16="http://schemas.microsoft.com/office/drawing/2014/main" id="{6138590C-164E-41A9-85E8-248BFB41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160589"/>
            <a:ext cx="3373639" cy="3556779"/>
          </a:xfrm>
          <a:prstGeom prst="rect">
            <a:avLst/>
          </a:prstGeom>
        </p:spPr>
      </p:pic>
    </p:spTree>
    <p:extLst>
      <p:ext uri="{BB962C8B-B14F-4D97-AF65-F5344CB8AC3E}">
        <p14:creationId xmlns:p14="http://schemas.microsoft.com/office/powerpoint/2010/main" val="215103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94E7DCC-FD1D-44D9-88C9-4E9892B3AFE2}"/>
              </a:ext>
            </a:extLst>
          </p:cNvPr>
          <p:cNvGraphicFramePr>
            <a:graphicFrameLocks/>
          </p:cNvGraphicFramePr>
          <p:nvPr>
            <p:extLst>
              <p:ext uri="{D42A27DB-BD31-4B8C-83A1-F6EECF244321}">
                <p14:modId xmlns:p14="http://schemas.microsoft.com/office/powerpoint/2010/main" val="323762148"/>
              </p:ext>
            </p:extLst>
          </p:nvPr>
        </p:nvGraphicFramePr>
        <p:xfrm>
          <a:off x="615696" y="1075386"/>
          <a:ext cx="8345424" cy="4966640"/>
        </p:xfrm>
        <a:graphic>
          <a:graphicData uri="http://schemas.openxmlformats.org/drawingml/2006/table">
            <a:tbl>
              <a:tblPr/>
              <a:tblGrid>
                <a:gridCol w="2781808">
                  <a:extLst>
                    <a:ext uri="{9D8B030D-6E8A-4147-A177-3AD203B41FA5}">
                      <a16:colId xmlns:a16="http://schemas.microsoft.com/office/drawing/2014/main" val="2561621659"/>
                    </a:ext>
                  </a:extLst>
                </a:gridCol>
                <a:gridCol w="2781808">
                  <a:extLst>
                    <a:ext uri="{9D8B030D-6E8A-4147-A177-3AD203B41FA5}">
                      <a16:colId xmlns:a16="http://schemas.microsoft.com/office/drawing/2014/main" val="123559643"/>
                    </a:ext>
                  </a:extLst>
                </a:gridCol>
                <a:gridCol w="2781808">
                  <a:extLst>
                    <a:ext uri="{9D8B030D-6E8A-4147-A177-3AD203B41FA5}">
                      <a16:colId xmlns:a16="http://schemas.microsoft.com/office/drawing/2014/main" val="476010698"/>
                    </a:ext>
                  </a:extLst>
                </a:gridCol>
              </a:tblGrid>
              <a:tr h="373833">
                <a:tc>
                  <a:txBody>
                    <a:bodyPr/>
                    <a:lstStyle/>
                    <a:p>
                      <a:pPr algn="l" fontAlgn="base"/>
                      <a:r>
                        <a:rPr lang="en-US" sz="1200" b="1" i="0" dirty="0">
                          <a:solidFill>
                            <a:srgbClr val="000000"/>
                          </a:solidFill>
                          <a:effectLst/>
                          <a:latin typeface="&amp;quot"/>
                        </a:rPr>
                        <a:t>Date</a:t>
                      </a:r>
                      <a:endParaRPr lang="en-US" sz="1200" b="0" i="0" dirty="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Time</a:t>
                      </a:r>
                      <a:endParaRPr lang="en-US" sz="1200" b="0" i="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Course</a:t>
                      </a:r>
                      <a:endParaRPr lang="en-US" sz="1200" b="0" i="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0071543"/>
                  </a:ext>
                </a:extLst>
              </a:tr>
              <a:tr h="373833">
                <a:tc>
                  <a:txBody>
                    <a:bodyPr/>
                    <a:lstStyle/>
                    <a:p>
                      <a:pPr algn="l" fontAlgn="base"/>
                      <a:r>
                        <a:rPr lang="en-US" sz="1200" b="0" i="0" dirty="0">
                          <a:solidFill>
                            <a:schemeClr val="bg2">
                              <a:lumMod val="75000"/>
                            </a:schemeClr>
                          </a:solidFill>
                          <a:effectLst/>
                          <a:latin typeface="&amp;quot"/>
                        </a:rPr>
                        <a:t>February 28,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Kendo UI &amp; Angular</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22039216"/>
                  </a:ext>
                </a:extLst>
              </a:tr>
              <a:tr h="614155">
                <a:tc>
                  <a:txBody>
                    <a:bodyPr/>
                    <a:lstStyle/>
                    <a:p>
                      <a:pPr algn="l" fontAlgn="base"/>
                      <a:r>
                        <a:rPr lang="en-US" sz="1200" b="0" i="0" dirty="0">
                          <a:solidFill>
                            <a:schemeClr val="bg2">
                              <a:lumMod val="75000"/>
                            </a:schemeClr>
                          </a:solidFill>
                          <a:effectLst/>
                          <a:latin typeface="&amp;quot"/>
                        </a:rPr>
                        <a:t>March 7, 2018</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Telerik UI for ASP.NET MVC and ASP.NET Core</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extLst>
                  <a:ext uri="{0D108BD9-81ED-4DB2-BD59-A6C34878D82A}">
                    <a16:rowId xmlns:a16="http://schemas.microsoft.com/office/drawing/2014/main" val="3675659597"/>
                  </a:ext>
                </a:extLst>
              </a:tr>
              <a:tr h="373833">
                <a:tc>
                  <a:txBody>
                    <a:bodyPr/>
                    <a:lstStyle/>
                    <a:p>
                      <a:pPr algn="l" fontAlgn="base"/>
                      <a:r>
                        <a:rPr lang="en-US" sz="1200" b="0" i="0">
                          <a:solidFill>
                            <a:schemeClr val="bg2">
                              <a:lumMod val="75000"/>
                            </a:schemeClr>
                          </a:solidFill>
                          <a:effectLst/>
                          <a:latin typeface="&amp;quot"/>
                        </a:rPr>
                        <a:t>March 8, 2018</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Kendo UI &amp; React</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324541"/>
                  </a:ext>
                </a:extLst>
              </a:tr>
              <a:tr h="373833">
                <a:tc>
                  <a:txBody>
                    <a:bodyPr/>
                    <a:lstStyle/>
                    <a:p>
                      <a:pPr algn="l" fontAlgn="base"/>
                      <a:r>
                        <a:rPr lang="en-US" sz="1200" b="0" i="0" dirty="0">
                          <a:solidFill>
                            <a:schemeClr val="bg2">
                              <a:lumMod val="75000"/>
                            </a:schemeClr>
                          </a:solidFill>
                          <a:effectLst/>
                          <a:latin typeface="&amp;quot"/>
                        </a:rPr>
                        <a:t>March 14,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Kendo UI &amp; jQuery</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917725"/>
                  </a:ext>
                </a:extLst>
              </a:tr>
              <a:tr h="373833">
                <a:tc>
                  <a:txBody>
                    <a:bodyPr/>
                    <a:lstStyle/>
                    <a:p>
                      <a:pPr algn="l" fontAlgn="base"/>
                      <a:r>
                        <a:rPr lang="en-US" sz="1200" b="1" i="0" dirty="0">
                          <a:solidFill>
                            <a:schemeClr val="accent1"/>
                          </a:solidFill>
                          <a:effectLst/>
                          <a:latin typeface="&amp;quot"/>
                        </a:rPr>
                        <a:t>March 22,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dirty="0">
                          <a:solidFill>
                            <a:schemeClr val="accent1"/>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dirty="0">
                          <a:solidFill>
                            <a:schemeClr val="accent1"/>
                          </a:solidFill>
                          <a:effectLst/>
                          <a:latin typeface="&amp;quot"/>
                        </a:rPr>
                        <a:t>Kendo UI &amp; </a:t>
                      </a:r>
                      <a:r>
                        <a:rPr lang="en-US" sz="1200" b="1" i="0" dirty="0" err="1">
                          <a:solidFill>
                            <a:schemeClr val="accent1"/>
                          </a:solidFill>
                          <a:effectLst/>
                          <a:latin typeface="&amp;quot"/>
                        </a:rPr>
                        <a:t>Vue</a:t>
                      </a:r>
                      <a:endParaRPr lang="en-US" sz="1200" b="1" i="0" dirty="0">
                        <a:solidFill>
                          <a:schemeClr val="accent1"/>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988344"/>
                  </a:ext>
                </a:extLst>
              </a:tr>
              <a:tr h="373833">
                <a:tc>
                  <a:txBody>
                    <a:bodyPr/>
                    <a:lstStyle/>
                    <a:p>
                      <a:pPr algn="l" fontAlgn="base"/>
                      <a:r>
                        <a:rPr lang="en-US" sz="1200" b="0" i="0">
                          <a:solidFill>
                            <a:srgbClr val="000000"/>
                          </a:solidFill>
                          <a:effectLst/>
                          <a:latin typeface="&amp;quot"/>
                        </a:rPr>
                        <a:t>March 27,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Xamarin</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8834946"/>
                  </a:ext>
                </a:extLst>
              </a:tr>
              <a:tr h="373833">
                <a:tc>
                  <a:txBody>
                    <a:bodyPr/>
                    <a:lstStyle/>
                    <a:p>
                      <a:pPr algn="l" fontAlgn="base"/>
                      <a:r>
                        <a:rPr lang="en-US" sz="1200" b="0" i="0">
                          <a:solidFill>
                            <a:srgbClr val="000000"/>
                          </a:solidFill>
                          <a:effectLst/>
                          <a:latin typeface="&amp;quot"/>
                        </a:rPr>
                        <a:t>March 30,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WPF</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167112"/>
                  </a:ext>
                </a:extLst>
              </a:tr>
              <a:tr h="614155">
                <a:tc>
                  <a:txBody>
                    <a:bodyPr/>
                    <a:lstStyle/>
                    <a:p>
                      <a:pPr algn="l" fontAlgn="base"/>
                      <a:r>
                        <a:rPr lang="en-US" sz="1200" b="0" i="0">
                          <a:solidFill>
                            <a:srgbClr val="000000"/>
                          </a:solidFill>
                          <a:effectLst/>
                          <a:latin typeface="&amp;quot"/>
                        </a:rPr>
                        <a:t>April 5,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Reporting &amp; Telerik Report Server</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6508029"/>
                  </a:ext>
                </a:extLst>
              </a:tr>
              <a:tr h="373833">
                <a:tc>
                  <a:txBody>
                    <a:bodyPr/>
                    <a:lstStyle/>
                    <a:p>
                      <a:pPr algn="l" fontAlgn="base"/>
                      <a:r>
                        <a:rPr lang="en-US" sz="1200" b="0" i="0">
                          <a:solidFill>
                            <a:srgbClr val="000000"/>
                          </a:solidFill>
                          <a:effectLst/>
                          <a:latin typeface="&amp;quot"/>
                        </a:rPr>
                        <a:t>April 10,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WinForms</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77374"/>
                  </a:ext>
                </a:extLst>
              </a:tr>
              <a:tr h="373833">
                <a:tc>
                  <a:txBody>
                    <a:bodyPr/>
                    <a:lstStyle/>
                    <a:p>
                      <a:pPr algn="l" fontAlgn="base"/>
                      <a:r>
                        <a:rPr lang="en-US" sz="1200" b="0" i="0">
                          <a:solidFill>
                            <a:srgbClr val="000000"/>
                          </a:solidFill>
                          <a:effectLst/>
                          <a:latin typeface="&amp;quot"/>
                        </a:rPr>
                        <a:t>April 12,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nb-NO" sz="1200" b="1" i="0">
                          <a:solidFill>
                            <a:srgbClr val="000000"/>
                          </a:solidFill>
                          <a:effectLst/>
                          <a:latin typeface="&amp;quot"/>
                        </a:rPr>
                        <a:t>Telerik UI for ASP.NET AJAX</a:t>
                      </a:r>
                      <a:endParaRPr lang="nb-NO"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7706580"/>
                  </a:ext>
                </a:extLst>
              </a:tr>
              <a:tr h="373833">
                <a:tc>
                  <a:txBody>
                    <a:bodyPr/>
                    <a:lstStyle/>
                    <a:p>
                      <a:pPr algn="l" fontAlgn="base"/>
                      <a:r>
                        <a:rPr lang="en-US" sz="1200" b="0" i="0">
                          <a:solidFill>
                            <a:srgbClr val="000000"/>
                          </a:solidFill>
                          <a:effectLst/>
                          <a:latin typeface="&amp;quot"/>
                        </a:rPr>
                        <a:t>April 13,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tc>
                  <a:txBody>
                    <a:bodyPr/>
                    <a:lstStyle/>
                    <a:p>
                      <a:pPr algn="l" fontAlgn="base"/>
                      <a:r>
                        <a:rPr lang="en-US" sz="1200" b="1" i="0" dirty="0">
                          <a:solidFill>
                            <a:srgbClr val="000000"/>
                          </a:solidFill>
                          <a:effectLst/>
                          <a:latin typeface="&amp;quot"/>
                        </a:rPr>
                        <a:t>Telerik UI for UWP</a:t>
                      </a:r>
                      <a:endParaRPr lang="en-US" sz="1200" b="0" i="0" dirty="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13270070"/>
                  </a:ext>
                </a:extLst>
              </a:tr>
            </a:tbl>
          </a:graphicData>
        </a:graphic>
      </p:graphicFrame>
    </p:spTree>
    <p:extLst>
      <p:ext uri="{BB962C8B-B14F-4D97-AF65-F5344CB8AC3E}">
        <p14:creationId xmlns:p14="http://schemas.microsoft.com/office/powerpoint/2010/main" val="817809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6D88C3-1DBB-421C-B6F9-4BE4A48621AB}"/>
              </a:ext>
            </a:extLst>
          </p:cNvPr>
          <p:cNvGraphicFramePr/>
          <p:nvPr>
            <p:extLst/>
          </p:nvPr>
        </p:nvGraphicFramePr>
        <p:xfrm>
          <a:off x="1001776" y="1181687"/>
          <a:ext cx="7966378" cy="496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D93B2CE-B2CE-4643-9621-0AFB9002AE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725" y="3355998"/>
            <a:ext cx="914479" cy="617273"/>
          </a:xfrm>
          <a:prstGeom prst="rect">
            <a:avLst/>
          </a:prstGeom>
        </p:spPr>
      </p:pic>
    </p:spTree>
    <p:extLst>
      <p:ext uri="{BB962C8B-B14F-4D97-AF65-F5344CB8AC3E}">
        <p14:creationId xmlns:p14="http://schemas.microsoft.com/office/powerpoint/2010/main" val="288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6590D29-2AA4-4CE0-B598-811F6BD5D002}"/>
                                            </p:graphicEl>
                                          </p:spTgt>
                                        </p:tgtEl>
                                        <p:attrNameLst>
                                          <p:attrName>style.visibility</p:attrName>
                                        </p:attrNameLst>
                                      </p:cBhvr>
                                      <p:to>
                                        <p:strVal val="visible"/>
                                      </p:to>
                                    </p:set>
                                    <p:animEffect transition="in" filter="fade">
                                      <p:cBhvr>
                                        <p:cTn id="7" dur="500"/>
                                        <p:tgtEl>
                                          <p:spTgt spid="5">
                                            <p:graphicEl>
                                              <a:dgm id="{16590D29-2AA4-4CE0-B598-811F6BD5D00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C85FF8A-9E74-44DD-BE24-7F59E674262D}"/>
                                            </p:graphicEl>
                                          </p:spTgt>
                                        </p:tgtEl>
                                        <p:attrNameLst>
                                          <p:attrName>style.visibility</p:attrName>
                                        </p:attrNameLst>
                                      </p:cBhvr>
                                      <p:to>
                                        <p:strVal val="visible"/>
                                      </p:to>
                                    </p:set>
                                    <p:animEffect transition="in" filter="fade">
                                      <p:cBhvr>
                                        <p:cTn id="12" dur="500"/>
                                        <p:tgtEl>
                                          <p:spTgt spid="5">
                                            <p:graphicEl>
                                              <a:dgm id="{DC85FF8A-9E74-44DD-BE24-7F59E674262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56593A2E-CA97-4464-B9B9-AEC806A83AA2}"/>
                                            </p:graphicEl>
                                          </p:spTgt>
                                        </p:tgtEl>
                                        <p:attrNameLst>
                                          <p:attrName>style.visibility</p:attrName>
                                        </p:attrNameLst>
                                      </p:cBhvr>
                                      <p:to>
                                        <p:strVal val="visible"/>
                                      </p:to>
                                    </p:set>
                                    <p:animEffect transition="in" filter="fade">
                                      <p:cBhvr>
                                        <p:cTn id="15" dur="500"/>
                                        <p:tgtEl>
                                          <p:spTgt spid="5">
                                            <p:graphicEl>
                                              <a:dgm id="{56593A2E-CA97-4464-B9B9-AEC806A83AA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96AB7076-1F6C-4E74-872C-891ABD8996FF}"/>
                                            </p:graphicEl>
                                          </p:spTgt>
                                        </p:tgtEl>
                                        <p:attrNameLst>
                                          <p:attrName>style.visibility</p:attrName>
                                        </p:attrNameLst>
                                      </p:cBhvr>
                                      <p:to>
                                        <p:strVal val="visible"/>
                                      </p:to>
                                    </p:set>
                                    <p:animEffect transition="in" filter="fade">
                                      <p:cBhvr>
                                        <p:cTn id="20" dur="500"/>
                                        <p:tgtEl>
                                          <p:spTgt spid="5">
                                            <p:graphicEl>
                                              <a:dgm id="{96AB7076-1F6C-4E74-872C-891ABD8996F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4D93C0A5-4544-4717-A187-D16FEF288469}"/>
                                            </p:graphicEl>
                                          </p:spTgt>
                                        </p:tgtEl>
                                        <p:attrNameLst>
                                          <p:attrName>style.visibility</p:attrName>
                                        </p:attrNameLst>
                                      </p:cBhvr>
                                      <p:to>
                                        <p:strVal val="visible"/>
                                      </p:to>
                                    </p:set>
                                    <p:animEffect transition="in" filter="fade">
                                      <p:cBhvr>
                                        <p:cTn id="23" dur="500"/>
                                        <p:tgtEl>
                                          <p:spTgt spid="5">
                                            <p:graphicEl>
                                              <a:dgm id="{4D93C0A5-4544-4717-A187-D16FEF28846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3BE2B9A-2B16-4FB3-985D-90D3222BFA52}"/>
                                            </p:graphicEl>
                                          </p:spTgt>
                                        </p:tgtEl>
                                        <p:attrNameLst>
                                          <p:attrName>style.visibility</p:attrName>
                                        </p:attrNameLst>
                                      </p:cBhvr>
                                      <p:to>
                                        <p:strVal val="visible"/>
                                      </p:to>
                                    </p:set>
                                    <p:animEffect transition="in" filter="fade">
                                      <p:cBhvr>
                                        <p:cTn id="28" dur="500"/>
                                        <p:tgtEl>
                                          <p:spTgt spid="5">
                                            <p:graphicEl>
                                              <a:dgm id="{33BE2B9A-2B16-4FB3-985D-90D3222BFA5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2AB03F7A-75D3-470F-AA10-27D565C3A24A}"/>
                                            </p:graphicEl>
                                          </p:spTgt>
                                        </p:tgtEl>
                                        <p:attrNameLst>
                                          <p:attrName>style.visibility</p:attrName>
                                        </p:attrNameLst>
                                      </p:cBhvr>
                                      <p:to>
                                        <p:strVal val="visible"/>
                                      </p:to>
                                    </p:set>
                                    <p:animEffect transition="in" filter="fade">
                                      <p:cBhvr>
                                        <p:cTn id="31" dur="500"/>
                                        <p:tgtEl>
                                          <p:spTgt spid="5">
                                            <p:graphicEl>
                                              <a:dgm id="{2AB03F7A-75D3-470F-AA10-27D565C3A24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D20D575D-7D4B-4307-A1AC-9E669C999AA0}"/>
                                            </p:graphicEl>
                                          </p:spTgt>
                                        </p:tgtEl>
                                        <p:attrNameLst>
                                          <p:attrName>style.visibility</p:attrName>
                                        </p:attrNameLst>
                                      </p:cBhvr>
                                      <p:to>
                                        <p:strVal val="visible"/>
                                      </p:to>
                                    </p:set>
                                    <p:animEffect transition="in" filter="fade">
                                      <p:cBhvr>
                                        <p:cTn id="36" dur="500"/>
                                        <p:tgtEl>
                                          <p:spTgt spid="5">
                                            <p:graphicEl>
                                              <a:dgm id="{D20D575D-7D4B-4307-A1AC-9E669C999AA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9DB44CEC-CDA8-44CC-9274-2540E6534C75}"/>
                                            </p:graphicEl>
                                          </p:spTgt>
                                        </p:tgtEl>
                                        <p:attrNameLst>
                                          <p:attrName>style.visibility</p:attrName>
                                        </p:attrNameLst>
                                      </p:cBhvr>
                                      <p:to>
                                        <p:strVal val="visible"/>
                                      </p:to>
                                    </p:set>
                                    <p:animEffect transition="in" filter="fade">
                                      <p:cBhvr>
                                        <p:cTn id="39" dur="500"/>
                                        <p:tgtEl>
                                          <p:spTgt spid="5">
                                            <p:graphicEl>
                                              <a:dgm id="{9DB44CEC-CDA8-44CC-9274-2540E6534C7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4E21F700-39CB-49B8-B473-70424A63366A}"/>
                                            </p:graphicEl>
                                          </p:spTgt>
                                        </p:tgtEl>
                                        <p:attrNameLst>
                                          <p:attrName>style.visibility</p:attrName>
                                        </p:attrNameLst>
                                      </p:cBhvr>
                                      <p:to>
                                        <p:strVal val="visible"/>
                                      </p:to>
                                    </p:set>
                                    <p:animEffect transition="in" filter="fade">
                                      <p:cBhvr>
                                        <p:cTn id="44" dur="500"/>
                                        <p:tgtEl>
                                          <p:spTgt spid="5">
                                            <p:graphicEl>
                                              <a:dgm id="{4E21F700-39CB-49B8-B473-70424A63366A}"/>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D6544A79-4316-43B6-BFC4-364139061DBF}"/>
                                            </p:graphicEl>
                                          </p:spTgt>
                                        </p:tgtEl>
                                        <p:attrNameLst>
                                          <p:attrName>style.visibility</p:attrName>
                                        </p:attrNameLst>
                                      </p:cBhvr>
                                      <p:to>
                                        <p:strVal val="visible"/>
                                      </p:to>
                                    </p:set>
                                    <p:animEffect transition="in" filter="fade">
                                      <p:cBhvr>
                                        <p:cTn id="47" dur="500"/>
                                        <p:tgtEl>
                                          <p:spTgt spid="5">
                                            <p:graphicEl>
                                              <a:dgm id="{D6544A79-4316-43B6-BFC4-364139061DB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8B63372B-6136-427C-8C75-B3025BA5B7D2}"/>
                                            </p:graphicEl>
                                          </p:spTgt>
                                        </p:tgtEl>
                                        <p:attrNameLst>
                                          <p:attrName>style.visibility</p:attrName>
                                        </p:attrNameLst>
                                      </p:cBhvr>
                                      <p:to>
                                        <p:strVal val="visible"/>
                                      </p:to>
                                    </p:set>
                                    <p:animEffect transition="in" filter="fade">
                                      <p:cBhvr>
                                        <p:cTn id="52" dur="500"/>
                                        <p:tgtEl>
                                          <p:spTgt spid="5">
                                            <p:graphicEl>
                                              <a:dgm id="{8B63372B-6136-427C-8C75-B3025BA5B7D2}"/>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E5FFAED2-91CB-49A8-92E4-15F5F6EC7B7C}"/>
                                            </p:graphicEl>
                                          </p:spTgt>
                                        </p:tgtEl>
                                        <p:attrNameLst>
                                          <p:attrName>style.visibility</p:attrName>
                                        </p:attrNameLst>
                                      </p:cBhvr>
                                      <p:to>
                                        <p:strVal val="visible"/>
                                      </p:to>
                                    </p:set>
                                    <p:animEffect transition="in" filter="fade">
                                      <p:cBhvr>
                                        <p:cTn id="55" dur="500"/>
                                        <p:tgtEl>
                                          <p:spTgt spid="5">
                                            <p:graphicEl>
                                              <a:dgm id="{E5FFAED2-91CB-49A8-92E4-15F5F6EC7B7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7A7E62AE-AAB0-4AF6-B808-A4B35DCBFFA7}"/>
                                            </p:graphicEl>
                                          </p:spTgt>
                                        </p:tgtEl>
                                        <p:attrNameLst>
                                          <p:attrName>style.visibility</p:attrName>
                                        </p:attrNameLst>
                                      </p:cBhvr>
                                      <p:to>
                                        <p:strVal val="visible"/>
                                      </p:to>
                                    </p:set>
                                    <p:animEffect transition="in" filter="fade">
                                      <p:cBhvr>
                                        <p:cTn id="60" dur="500"/>
                                        <p:tgtEl>
                                          <p:spTgt spid="5">
                                            <p:graphicEl>
                                              <a:dgm id="{7A7E62AE-AAB0-4AF6-B808-A4B35DCBFFA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6F0D6065-DF2A-4261-92B4-F83A44474F0F}"/>
                                            </p:graphicEl>
                                          </p:spTgt>
                                        </p:tgtEl>
                                        <p:attrNameLst>
                                          <p:attrName>style.visibility</p:attrName>
                                        </p:attrNameLst>
                                      </p:cBhvr>
                                      <p:to>
                                        <p:strVal val="visible"/>
                                      </p:to>
                                    </p:set>
                                    <p:animEffect transition="in" filter="fade">
                                      <p:cBhvr>
                                        <p:cTn id="63" dur="500"/>
                                        <p:tgtEl>
                                          <p:spTgt spid="5">
                                            <p:graphicEl>
                                              <a:dgm id="{6F0D6065-DF2A-4261-92B4-F83A44474F0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397C687D-AA6A-47A4-BBA5-B4DEFF9A2E54}"/>
                                            </p:graphicEl>
                                          </p:spTgt>
                                        </p:tgtEl>
                                        <p:attrNameLst>
                                          <p:attrName>style.visibility</p:attrName>
                                        </p:attrNameLst>
                                      </p:cBhvr>
                                      <p:to>
                                        <p:strVal val="visible"/>
                                      </p:to>
                                    </p:set>
                                    <p:animEffect transition="in" filter="fade">
                                      <p:cBhvr>
                                        <p:cTn id="68" dur="500"/>
                                        <p:tgtEl>
                                          <p:spTgt spid="5">
                                            <p:graphicEl>
                                              <a:dgm id="{397C687D-AA6A-47A4-BBA5-B4DEFF9A2E54}"/>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8521F00B-0237-4B8F-84B6-5D42BD462928}"/>
                                            </p:graphicEl>
                                          </p:spTgt>
                                        </p:tgtEl>
                                        <p:attrNameLst>
                                          <p:attrName>style.visibility</p:attrName>
                                        </p:attrNameLst>
                                      </p:cBhvr>
                                      <p:to>
                                        <p:strVal val="visible"/>
                                      </p:to>
                                    </p:set>
                                    <p:animEffect transition="in" filter="fade">
                                      <p:cBhvr>
                                        <p:cTn id="71" dur="500"/>
                                        <p:tgtEl>
                                          <p:spTgt spid="5">
                                            <p:graphicEl>
                                              <a:dgm id="{8521F00B-0237-4B8F-84B6-5D42BD46292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034C-114A-46DC-8ACC-045A33E5D7F6}"/>
              </a:ext>
            </a:extLst>
          </p:cNvPr>
          <p:cNvSpPr>
            <a:spLocks noGrp="1"/>
          </p:cNvSpPr>
          <p:nvPr>
            <p:ph type="title"/>
          </p:nvPr>
        </p:nvSpPr>
        <p:spPr/>
        <p:txBody>
          <a:bodyPr/>
          <a:lstStyle/>
          <a:p>
            <a:r>
              <a:rPr lang="en-US" dirty="0"/>
              <a:t>{</a:t>
            </a:r>
            <a:r>
              <a:rPr lang="en-US" dirty="0">
                <a:solidFill>
                  <a:schemeClr val="tx1">
                    <a:lumMod val="75000"/>
                    <a:lumOff val="25000"/>
                  </a:schemeClr>
                </a:solidFill>
              </a:rPr>
              <a:t>Building real-world apps with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B0F58C7C-2032-412B-83CF-32B9D3E5F6CE}"/>
              </a:ext>
            </a:extLst>
          </p:cNvPr>
          <p:cNvSpPr>
            <a:spLocks noGrp="1"/>
          </p:cNvSpPr>
          <p:nvPr>
            <p:ph idx="1"/>
          </p:nvPr>
        </p:nvSpPr>
        <p:spPr>
          <a:xfrm>
            <a:off x="677334" y="2160589"/>
            <a:ext cx="6173292" cy="3880773"/>
          </a:xfrm>
        </p:spPr>
        <p:txBody>
          <a:bodyPr/>
          <a:lstStyle/>
          <a:p>
            <a:r>
              <a:rPr lang="en-US" dirty="0" err="1"/>
              <a:t>Vue</a:t>
            </a:r>
            <a:r>
              <a:rPr lang="en-US" dirty="0"/>
              <a:t> is simply a library that facilitates MVVM</a:t>
            </a:r>
          </a:p>
          <a:p>
            <a:r>
              <a:rPr lang="en-US" dirty="0"/>
              <a:t>There are many other pieces in the </a:t>
            </a:r>
            <a:r>
              <a:rPr lang="en-US" dirty="0" err="1"/>
              <a:t>Vue</a:t>
            </a:r>
            <a:r>
              <a:rPr lang="en-US" dirty="0"/>
              <a:t> ecosystem</a:t>
            </a:r>
          </a:p>
          <a:p>
            <a:r>
              <a:rPr lang="en-US" dirty="0" err="1">
                <a:hlinkClick r:id="rId2"/>
              </a:rPr>
              <a:t>VueRouter</a:t>
            </a:r>
            <a:r>
              <a:rPr lang="en-US" dirty="0"/>
              <a:t> provides routing capabilities</a:t>
            </a:r>
          </a:p>
          <a:p>
            <a:pPr algn="just"/>
            <a:r>
              <a:rPr lang="en-US" dirty="0" err="1">
                <a:hlinkClick r:id="rId3"/>
              </a:rPr>
              <a:t>VueEx</a:t>
            </a:r>
            <a:r>
              <a:rPr lang="en-US" dirty="0"/>
              <a:t> provides state management services</a:t>
            </a:r>
          </a:p>
          <a:p>
            <a:pPr algn="just"/>
            <a:r>
              <a:rPr lang="en-US" dirty="0"/>
              <a:t>Single file components with Webpack</a:t>
            </a:r>
          </a:p>
          <a:p>
            <a:pPr algn="just"/>
            <a:r>
              <a:rPr lang="en-US" dirty="0"/>
              <a:t>Setting up a project is convoluted</a:t>
            </a:r>
          </a:p>
          <a:p>
            <a:pPr algn="just"/>
            <a:r>
              <a:rPr lang="en-US" dirty="0" err="1"/>
              <a:t>Vue</a:t>
            </a:r>
            <a:r>
              <a:rPr lang="en-US" dirty="0"/>
              <a:t> CLI to the rescue!</a:t>
            </a:r>
          </a:p>
          <a:p>
            <a:pPr algn="just"/>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a:latin typeface="Courier New" panose="02070309020205020404" pitchFamily="49" charset="0"/>
                <a:cs typeface="Courier New" panose="02070309020205020404" pitchFamily="49" charset="0"/>
              </a:rPr>
              <a:t>vue</a:t>
            </a:r>
            <a:r>
              <a:rPr lang="en-US" dirty="0">
                <a:latin typeface="Courier New" panose="02070309020205020404" pitchFamily="49" charset="0"/>
                <a:cs typeface="Courier New" panose="02070309020205020404" pitchFamily="49" charset="0"/>
              </a:rPr>
              <a:t>/cli</a:t>
            </a:r>
          </a:p>
        </p:txBody>
      </p:sp>
      <p:pic>
        <p:nvPicPr>
          <p:cNvPr id="5" name="Picture 4">
            <a:extLst>
              <a:ext uri="{FF2B5EF4-FFF2-40B4-BE49-F238E27FC236}">
                <a16:creationId xmlns:a16="http://schemas.microsoft.com/office/drawing/2014/main" id="{7D011FBA-5F0B-4512-839A-18E6EBE31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14526"/>
            <a:ext cx="3977102" cy="4372897"/>
          </a:xfrm>
          <a:prstGeom prst="rect">
            <a:avLst/>
          </a:prstGeom>
        </p:spPr>
      </p:pic>
    </p:spTree>
    <p:extLst>
      <p:ext uri="{BB962C8B-B14F-4D97-AF65-F5344CB8AC3E}">
        <p14:creationId xmlns:p14="http://schemas.microsoft.com/office/powerpoint/2010/main" val="230270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35338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A4CDB-192D-48E8-8400-18C5E76E4833}"/>
              </a:ext>
            </a:extLst>
          </p:cNvPr>
          <p:cNvSpPr>
            <a:spLocks noGrp="1"/>
          </p:cNvSpPr>
          <p:nvPr>
            <p:ph type="title"/>
          </p:nvPr>
        </p:nvSpPr>
        <p:spPr>
          <a:xfrm>
            <a:off x="677335" y="4594124"/>
            <a:ext cx="8596668" cy="759235"/>
          </a:xfrm>
        </p:spPr>
        <p:txBody>
          <a:bodyPr/>
          <a:lstStyle/>
          <a:p>
            <a:r>
              <a:rPr lang="en-US" dirty="0"/>
              <a:t>{</a:t>
            </a:r>
            <a:r>
              <a:rPr lang="en-US" dirty="0">
                <a:solidFill>
                  <a:schemeClr val="tx1">
                    <a:lumMod val="75000"/>
                    <a:lumOff val="25000"/>
                  </a:schemeClr>
                </a:solidFill>
              </a:rPr>
              <a:t>Live Code Demo</a:t>
            </a:r>
            <a:r>
              <a:rPr lang="en-US" dirty="0"/>
              <a:t>}</a:t>
            </a:r>
          </a:p>
        </p:txBody>
      </p:sp>
      <p:sp>
        <p:nvSpPr>
          <p:cNvPr id="5" name="Text Placeholder 4">
            <a:extLst>
              <a:ext uri="{FF2B5EF4-FFF2-40B4-BE49-F238E27FC236}">
                <a16:creationId xmlns:a16="http://schemas.microsoft.com/office/drawing/2014/main" id="{C9ECD280-E802-4740-848F-B1B0EDABA8AA}"/>
              </a:ext>
            </a:extLst>
          </p:cNvPr>
          <p:cNvSpPr>
            <a:spLocks noGrp="1"/>
          </p:cNvSpPr>
          <p:nvPr>
            <p:ph type="body" idx="1"/>
          </p:nvPr>
        </p:nvSpPr>
        <p:spPr>
          <a:xfrm>
            <a:off x="677335" y="5353359"/>
            <a:ext cx="8596668" cy="860400"/>
          </a:xfrm>
        </p:spPr>
        <p:txBody>
          <a:bodyPr/>
          <a:lstStyle/>
          <a:p>
            <a:r>
              <a:rPr lang="en-US" dirty="0"/>
              <a:t>We will build a real-world dashboard app together with the </a:t>
            </a:r>
            <a:r>
              <a:rPr lang="en-US" dirty="0" err="1"/>
              <a:t>Vue</a:t>
            </a:r>
            <a:r>
              <a:rPr lang="en-US" dirty="0"/>
              <a:t> CLI!</a:t>
            </a:r>
          </a:p>
        </p:txBody>
      </p:sp>
      <p:pic>
        <p:nvPicPr>
          <p:cNvPr id="1026" name="Picture 2" descr="Image result for coding">
            <a:extLst>
              <a:ext uri="{FF2B5EF4-FFF2-40B4-BE49-F238E27FC236}">
                <a16:creationId xmlns:a16="http://schemas.microsoft.com/office/drawing/2014/main" id="{F6069DCA-F970-4473-AF37-39B542E2C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12" y="1125660"/>
            <a:ext cx="5629514" cy="316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79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themebuilder.telerik.com/assets/styles/images/bg-pattern.png">
            <a:extLst>
              <a:ext uri="{FF2B5EF4-FFF2-40B4-BE49-F238E27FC236}">
                <a16:creationId xmlns:a16="http://schemas.microsoft.com/office/drawing/2014/main" id="{15CFD102-DE36-4379-BD6D-1858B0D02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24738" b="24126"/>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9B83F-64CD-41C1-925F-A08801FFD0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Parallelogram 20">
            <a:extLst>
              <a:ext uri="{FF2B5EF4-FFF2-40B4-BE49-F238E27FC236}">
                <a16:creationId xmlns:a16="http://schemas.microsoft.com/office/drawing/2014/main" id="{3A6596D4-D53C-424F-9F16-CC8686C079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1BB890B-70D4-42FE-A599-6AEF1A42D97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842D646-B58C-43C8-8152-01BC782B7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772CABD-4211-42AA-B349-D4002E52F1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BD91630-4DBA-4294-8016-FEB5C3B0CE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E67D1587-504D-41BC-9D48-B61257BFB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8765DD1A-F044-4DE7-8A9B-7C30DC85A4A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2FE2170D-72D6-48A8-8E9A-BFF3BF03D0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01D19436-094D-463D-AFEA-870FDBD037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9A2DE6E0-967C-4C58-8558-EC08F1138B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559A5F2-8BE0-4998-A1E4-1B145465A9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23D6BEE0-6B45-4878-A9D4-C206571793B5}"/>
              </a:ext>
            </a:extLst>
          </p:cNvPr>
          <p:cNvSpPr>
            <a:spLocks noGrp="1"/>
          </p:cNvSpPr>
          <p:nvPr>
            <p:ph type="title"/>
          </p:nvPr>
        </p:nvSpPr>
        <p:spPr>
          <a:xfrm>
            <a:off x="4706238" y="3048000"/>
            <a:ext cx="4280662" cy="999796"/>
          </a:xfrm>
        </p:spPr>
        <p:txBody>
          <a:bodyPr vert="horz" lIns="91440" tIns="45720" rIns="91440" bIns="45720" rtlCol="0" anchor="b">
            <a:normAutofit/>
          </a:bodyPr>
          <a:lstStyle/>
          <a:p>
            <a:pPr algn="r"/>
            <a:r>
              <a:rPr lang="en-US" sz="4400" dirty="0"/>
              <a:t>{</a:t>
            </a:r>
            <a:r>
              <a:rPr lang="en-US" sz="4400" dirty="0">
                <a:solidFill>
                  <a:schemeClr val="bg1"/>
                </a:solidFill>
              </a:rPr>
              <a:t>Theme Builder</a:t>
            </a:r>
            <a:r>
              <a:rPr lang="en-US" sz="4400" dirty="0"/>
              <a:t>}</a:t>
            </a:r>
          </a:p>
        </p:txBody>
      </p:sp>
      <p:sp>
        <p:nvSpPr>
          <p:cNvPr id="30" name="Text Placeholder 2">
            <a:extLst>
              <a:ext uri="{FF2B5EF4-FFF2-40B4-BE49-F238E27FC236}">
                <a16:creationId xmlns:a16="http://schemas.microsoft.com/office/drawing/2014/main" id="{D684F759-942E-4DB6-9AF9-F6C03905BE7B}"/>
              </a:ext>
            </a:extLst>
          </p:cNvPr>
          <p:cNvSpPr>
            <a:spLocks noGrp="1"/>
          </p:cNvSpPr>
          <p:nvPr>
            <p:ph type="body" idx="1"/>
          </p:nvPr>
        </p:nvSpPr>
        <p:spPr>
          <a:xfrm>
            <a:off x="4704200" y="4304714"/>
            <a:ext cx="5241658" cy="843017"/>
          </a:xfrm>
        </p:spPr>
        <p:txBody>
          <a:bodyPr vert="horz" lIns="91440" tIns="45720" rIns="91440" bIns="45720" rtlCol="0" anchor="t">
            <a:normAutofit/>
          </a:bodyPr>
          <a:lstStyle/>
          <a:p>
            <a:r>
              <a:rPr lang="en-US" sz="1600" dirty="0">
                <a:solidFill>
                  <a:schemeClr val="bg1"/>
                </a:solidFill>
              </a:rPr>
              <a:t>URL: </a:t>
            </a:r>
            <a:r>
              <a:rPr lang="en-US" sz="1600" dirty="0">
                <a:hlinkClick r:id="rId3"/>
              </a:rPr>
              <a:t>http://themebuilder.telerik.com/kendo-ui</a:t>
            </a:r>
            <a:endParaRPr lang="en-US" sz="1600" dirty="0"/>
          </a:p>
        </p:txBody>
      </p:sp>
      <p:pic>
        <p:nvPicPr>
          <p:cNvPr id="32" name="Picture 31">
            <a:extLst>
              <a:ext uri="{FF2B5EF4-FFF2-40B4-BE49-F238E27FC236}">
                <a16:creationId xmlns:a16="http://schemas.microsoft.com/office/drawing/2014/main" id="{20862518-445D-4A0F-A55A-A362AA525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052" y="6243857"/>
            <a:ext cx="6096000" cy="600075"/>
          </a:xfrm>
          <a:prstGeom prst="rect">
            <a:avLst/>
          </a:prstGeom>
        </p:spPr>
      </p:pic>
    </p:spTree>
    <p:extLst>
      <p:ext uri="{BB962C8B-B14F-4D97-AF65-F5344CB8AC3E}">
        <p14:creationId xmlns:p14="http://schemas.microsoft.com/office/powerpoint/2010/main" val="26434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9E9FC1-6F83-407B-B906-4F2398D0C80F}"/>
              </a:ext>
            </a:extLst>
          </p:cNvPr>
          <p:cNvSpPr>
            <a:spLocks noGrp="1"/>
          </p:cNvSpPr>
          <p:nvPr>
            <p:ph type="title"/>
          </p:nvPr>
        </p:nvSpPr>
        <p:spPr/>
        <p:txBody>
          <a:bodyPr/>
          <a:lstStyle/>
          <a:p>
            <a:r>
              <a:rPr lang="en-US" dirty="0"/>
              <a:t>{</a:t>
            </a:r>
            <a:r>
              <a:rPr lang="en-US" dirty="0">
                <a:solidFill>
                  <a:schemeClr val="tx2"/>
                </a:solidFill>
              </a:rPr>
              <a:t>Resources</a:t>
            </a:r>
            <a:r>
              <a:rPr lang="en-US" dirty="0"/>
              <a:t>}</a:t>
            </a:r>
          </a:p>
        </p:txBody>
      </p:sp>
      <p:sp>
        <p:nvSpPr>
          <p:cNvPr id="5" name="Content Placeholder 4">
            <a:extLst>
              <a:ext uri="{FF2B5EF4-FFF2-40B4-BE49-F238E27FC236}">
                <a16:creationId xmlns:a16="http://schemas.microsoft.com/office/drawing/2014/main" id="{961868D5-2443-42A9-A1EB-69C5FB93A39E}"/>
              </a:ext>
            </a:extLst>
          </p:cNvPr>
          <p:cNvSpPr>
            <a:spLocks noGrp="1"/>
          </p:cNvSpPr>
          <p:nvPr>
            <p:ph idx="1"/>
          </p:nvPr>
        </p:nvSpPr>
        <p:spPr/>
        <p:txBody>
          <a:bodyPr>
            <a:normAutofit fontScale="92500" lnSpcReduction="10000"/>
          </a:bodyPr>
          <a:lstStyle/>
          <a:p>
            <a:r>
              <a:rPr lang="en-US" sz="2000" dirty="0"/>
              <a:t>Vue.js Documentation:</a:t>
            </a:r>
          </a:p>
          <a:p>
            <a:pPr lvl="1"/>
            <a:r>
              <a:rPr lang="en-US" sz="1600" dirty="0">
                <a:hlinkClick r:id="rId2"/>
              </a:rPr>
              <a:t>https://vuejs.org/v2/guide/</a:t>
            </a:r>
            <a:endParaRPr lang="en-US" sz="1600" dirty="0"/>
          </a:p>
          <a:p>
            <a:r>
              <a:rPr lang="en-US" sz="2000" dirty="0"/>
              <a:t>Vue.js API Reference</a:t>
            </a:r>
          </a:p>
          <a:p>
            <a:pPr lvl="1"/>
            <a:r>
              <a:rPr lang="en-US" dirty="0">
                <a:hlinkClick r:id="rId3"/>
              </a:rPr>
              <a:t>https://vuejs.org/v2/api/</a:t>
            </a:r>
            <a:endParaRPr lang="en-US" dirty="0"/>
          </a:p>
          <a:p>
            <a:r>
              <a:rPr lang="en-US" sz="2000" dirty="0"/>
              <a:t>Kendo UI for </a:t>
            </a:r>
            <a:r>
              <a:rPr lang="en-US" sz="2000" dirty="0" err="1"/>
              <a:t>Vue</a:t>
            </a:r>
            <a:r>
              <a:rPr lang="en-US" sz="2000" dirty="0"/>
              <a:t> Demos:</a:t>
            </a:r>
          </a:p>
          <a:p>
            <a:pPr lvl="1"/>
            <a:r>
              <a:rPr lang="en-US" dirty="0">
                <a:hlinkClick r:id="rId4"/>
              </a:rPr>
              <a:t>https://www.telerik.com/kendo-vue-ui/components/</a:t>
            </a:r>
            <a:endParaRPr lang="en-US" dirty="0"/>
          </a:p>
          <a:p>
            <a:r>
              <a:rPr lang="en-US" sz="2000" dirty="0"/>
              <a:t>Kendo UI Blog:</a:t>
            </a:r>
          </a:p>
          <a:p>
            <a:pPr lvl="1"/>
            <a:r>
              <a:rPr lang="en-US" sz="1800" dirty="0">
                <a:hlinkClick r:id="rId5"/>
              </a:rPr>
              <a:t>https://www.telerik.com/blogs/kendo-ui</a:t>
            </a:r>
            <a:endParaRPr lang="en-US" sz="1800" dirty="0"/>
          </a:p>
          <a:p>
            <a:r>
              <a:rPr lang="en-US" sz="2000" dirty="0"/>
              <a:t>New Venture Software’s Blog:</a:t>
            </a:r>
          </a:p>
          <a:p>
            <a:pPr lvl="1"/>
            <a:r>
              <a:rPr lang="en-US" sz="1800" dirty="0">
                <a:hlinkClick r:id="rId6"/>
              </a:rPr>
              <a:t>https://www.newventuresoftware.com/blog</a:t>
            </a:r>
            <a:r>
              <a:rPr lang="en-US" sz="1800" dirty="0"/>
              <a:t>	</a:t>
            </a:r>
          </a:p>
          <a:p>
            <a:endParaRPr lang="en-US" dirty="0"/>
          </a:p>
        </p:txBody>
      </p:sp>
      <p:pic>
        <p:nvPicPr>
          <p:cNvPr id="3" name="Picture 2">
            <a:extLst>
              <a:ext uri="{FF2B5EF4-FFF2-40B4-BE49-F238E27FC236}">
                <a16:creationId xmlns:a16="http://schemas.microsoft.com/office/drawing/2014/main" id="{9E5E43EA-04E9-496A-B084-D004A0614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223" y="1566980"/>
            <a:ext cx="3568015" cy="3724039"/>
          </a:xfrm>
          <a:prstGeom prst="rect">
            <a:avLst/>
          </a:prstGeom>
        </p:spPr>
      </p:pic>
    </p:spTree>
    <p:extLst>
      <p:ext uri="{BB962C8B-B14F-4D97-AF65-F5344CB8AC3E}">
        <p14:creationId xmlns:p14="http://schemas.microsoft.com/office/powerpoint/2010/main" val="293012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5D534-9964-4100-82DC-E00B7D2AA337}"/>
              </a:ext>
            </a:extLst>
          </p:cNvPr>
          <p:cNvSpPr>
            <a:spLocks noGrp="1"/>
          </p:cNvSpPr>
          <p:nvPr>
            <p:ph type="title"/>
          </p:nvPr>
        </p:nvSpPr>
        <p:spPr>
          <a:xfrm>
            <a:off x="677335" y="997573"/>
            <a:ext cx="8596668" cy="1826581"/>
          </a:xfrm>
        </p:spPr>
        <p:txBody>
          <a:bodyPr/>
          <a:lstStyle/>
          <a:p>
            <a:r>
              <a:rPr lang="en-US" dirty="0"/>
              <a:t>{</a:t>
            </a:r>
            <a:r>
              <a:rPr lang="en-US" dirty="0">
                <a:solidFill>
                  <a:schemeClr val="tx2"/>
                </a:solidFill>
              </a:rPr>
              <a:t>The End</a:t>
            </a:r>
            <a:r>
              <a:rPr lang="en-US" dirty="0"/>
              <a:t>}</a:t>
            </a:r>
          </a:p>
        </p:txBody>
      </p:sp>
      <p:sp>
        <p:nvSpPr>
          <p:cNvPr id="5" name="Text Placeholder 4">
            <a:extLst>
              <a:ext uri="{FF2B5EF4-FFF2-40B4-BE49-F238E27FC236}">
                <a16:creationId xmlns:a16="http://schemas.microsoft.com/office/drawing/2014/main" id="{9670CA37-8423-4E17-9910-439F0115546A}"/>
              </a:ext>
            </a:extLst>
          </p:cNvPr>
          <p:cNvSpPr>
            <a:spLocks noGrp="1"/>
          </p:cNvSpPr>
          <p:nvPr>
            <p:ph type="body" idx="1"/>
          </p:nvPr>
        </p:nvSpPr>
        <p:spPr>
          <a:xfrm>
            <a:off x="677335" y="2949660"/>
            <a:ext cx="8596668" cy="1233272"/>
          </a:xfrm>
        </p:spPr>
        <p:txBody>
          <a:bodyPr>
            <a:normAutofit/>
          </a:bodyPr>
          <a:lstStyle/>
          <a:p>
            <a:r>
              <a:rPr lang="en-US" dirty="0"/>
              <a:t>Thank you for attending the Progress Virtual Classroom!</a:t>
            </a:r>
          </a:p>
          <a:p>
            <a:r>
              <a:rPr lang="en-US" dirty="0"/>
              <a:t>This concludes today’s training. Feel free to submit any remaining questions and we will do our best to reach out to everyone.</a:t>
            </a:r>
          </a:p>
        </p:txBody>
      </p:sp>
    </p:spTree>
    <p:extLst>
      <p:ext uri="{BB962C8B-B14F-4D97-AF65-F5344CB8AC3E}">
        <p14:creationId xmlns:p14="http://schemas.microsoft.com/office/powerpoint/2010/main" val="411291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6A79-078A-475A-B142-D11A93CF5105}"/>
              </a:ext>
            </a:extLst>
          </p:cNvPr>
          <p:cNvSpPr txBox="1">
            <a:spLocks/>
          </p:cNvSpPr>
          <p:nvPr/>
        </p:nvSpPr>
        <p:spPr>
          <a:xfrm>
            <a:off x="668080" y="1150115"/>
            <a:ext cx="2671173" cy="598447"/>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solidFill>
                <a:latin typeface="DaxComp-Bold" panose="020B0804030101020102" pitchFamily="34" charset="0"/>
              </a:rPr>
              <a:t>Vladimir Milev</a:t>
            </a:r>
            <a:br>
              <a:rPr lang="en-US" sz="2400" dirty="0">
                <a:solidFill>
                  <a:schemeClr val="tx2"/>
                </a:solidFill>
                <a:latin typeface="DaxComp-Bold" panose="020B0804030101020102" pitchFamily="34" charset="0"/>
              </a:rPr>
            </a:br>
            <a:endParaRPr lang="en-US" sz="2400" dirty="0">
              <a:solidFill>
                <a:schemeClr val="tx2"/>
              </a:solidFill>
              <a:latin typeface="DaxComp-Bold" panose="020B0804030101020102" pitchFamily="34" charset="0"/>
            </a:endParaRPr>
          </a:p>
        </p:txBody>
      </p:sp>
      <p:sp>
        <p:nvSpPr>
          <p:cNvPr id="3" name="Content Placeholder 9">
            <a:extLst>
              <a:ext uri="{FF2B5EF4-FFF2-40B4-BE49-F238E27FC236}">
                <a16:creationId xmlns:a16="http://schemas.microsoft.com/office/drawing/2014/main" id="{53082212-31A6-4D3F-A139-755D32977FA7}"/>
              </a:ext>
            </a:extLst>
          </p:cNvPr>
          <p:cNvSpPr txBox="1">
            <a:spLocks/>
          </p:cNvSpPr>
          <p:nvPr/>
        </p:nvSpPr>
        <p:spPr>
          <a:xfrm>
            <a:off x="3720984" y="2502781"/>
            <a:ext cx="5586321" cy="209520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      vladi@newventuresoftware.com</a:t>
            </a:r>
          </a:p>
          <a:p>
            <a:pPr marL="0" indent="0">
              <a:buFont typeface="Wingdings 3" charset="2"/>
              <a:buNone/>
            </a:pPr>
            <a:endParaRPr lang="en-US" dirty="0"/>
          </a:p>
          <a:p>
            <a:pPr marL="0" indent="0">
              <a:buFont typeface="Wingdings 3" charset="2"/>
              <a:buNone/>
            </a:pPr>
            <a:r>
              <a:rPr lang="en-US" dirty="0"/>
              <a:t>      github.com/</a:t>
            </a:r>
            <a:r>
              <a:rPr lang="en-US" dirty="0" err="1"/>
              <a:t>vmilev</a:t>
            </a:r>
            <a:endParaRPr lang="en-US" dirty="0"/>
          </a:p>
          <a:p>
            <a:pPr marL="0" indent="0">
              <a:buFont typeface="Wingdings 3" charset="2"/>
              <a:buNone/>
            </a:pPr>
            <a:endParaRPr lang="en-US" dirty="0"/>
          </a:p>
          <a:p>
            <a:pPr marL="0" indent="0">
              <a:buFont typeface="Wingdings 3" charset="2"/>
              <a:buNone/>
            </a:pPr>
            <a:r>
              <a:rPr lang="en-US" dirty="0"/>
              <a:t>      </a:t>
            </a:r>
            <a:r>
              <a:rPr lang="en-US" dirty="0" err="1"/>
              <a:t>vmilev</a:t>
            </a:r>
            <a:endParaRPr lang="en-US" dirty="0"/>
          </a:p>
        </p:txBody>
      </p:sp>
      <p:pic>
        <p:nvPicPr>
          <p:cNvPr id="4" name="Picture 3">
            <a:extLst>
              <a:ext uri="{FF2B5EF4-FFF2-40B4-BE49-F238E27FC236}">
                <a16:creationId xmlns:a16="http://schemas.microsoft.com/office/drawing/2014/main" id="{B683575E-A215-4B0E-9098-4FB3A6916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65" y="5593976"/>
            <a:ext cx="1188252" cy="677575"/>
          </a:xfrm>
          <a:prstGeom prst="rect">
            <a:avLst/>
          </a:prstGeom>
        </p:spPr>
      </p:pic>
      <p:pic>
        <p:nvPicPr>
          <p:cNvPr id="5" name="Picture 4">
            <a:extLst>
              <a:ext uri="{FF2B5EF4-FFF2-40B4-BE49-F238E27FC236}">
                <a16:creationId xmlns:a16="http://schemas.microsoft.com/office/drawing/2014/main" id="{00F213FB-2DD7-4C5B-89FD-0FAAD2DAC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565" y="5693138"/>
            <a:ext cx="1162950" cy="529022"/>
          </a:xfrm>
          <a:prstGeom prst="rect">
            <a:avLst/>
          </a:prstGeom>
        </p:spPr>
      </p:pic>
      <p:pic>
        <p:nvPicPr>
          <p:cNvPr id="6" name="Picture 5">
            <a:extLst>
              <a:ext uri="{FF2B5EF4-FFF2-40B4-BE49-F238E27FC236}">
                <a16:creationId xmlns:a16="http://schemas.microsoft.com/office/drawing/2014/main" id="{AC681919-B1B3-44AA-990D-8A347032D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417" y="5689934"/>
            <a:ext cx="797383" cy="613633"/>
          </a:xfrm>
          <a:prstGeom prst="rect">
            <a:avLst/>
          </a:prstGeom>
        </p:spPr>
      </p:pic>
      <p:pic>
        <p:nvPicPr>
          <p:cNvPr id="7" name="Picture 6">
            <a:extLst>
              <a:ext uri="{FF2B5EF4-FFF2-40B4-BE49-F238E27FC236}">
                <a16:creationId xmlns:a16="http://schemas.microsoft.com/office/drawing/2014/main" id="{E9361273-87F2-4CB5-8C80-8ADF3B211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702" y="5616389"/>
            <a:ext cx="677575" cy="677575"/>
          </a:xfrm>
          <a:prstGeom prst="rect">
            <a:avLst/>
          </a:prstGeom>
        </p:spPr>
      </p:pic>
      <p:sp>
        <p:nvSpPr>
          <p:cNvPr id="8" name="TextBox 7">
            <a:extLst>
              <a:ext uri="{FF2B5EF4-FFF2-40B4-BE49-F238E27FC236}">
                <a16:creationId xmlns:a16="http://schemas.microsoft.com/office/drawing/2014/main" id="{6BE74510-DEA7-4DCD-B3FD-56AFEE0CAD66}"/>
              </a:ext>
            </a:extLst>
          </p:cNvPr>
          <p:cNvSpPr txBox="1"/>
          <p:nvPr/>
        </p:nvSpPr>
        <p:spPr>
          <a:xfrm>
            <a:off x="668080" y="1563896"/>
            <a:ext cx="3324338" cy="369332"/>
          </a:xfrm>
          <a:prstGeom prst="rect">
            <a:avLst/>
          </a:prstGeom>
          <a:noFill/>
        </p:spPr>
        <p:txBody>
          <a:bodyPr wrap="square" rtlCol="0">
            <a:spAutoFit/>
          </a:bodyPr>
          <a:lstStyle/>
          <a:p>
            <a:r>
              <a:rPr lang="en-US" dirty="0">
                <a:solidFill>
                  <a:schemeClr val="tx2"/>
                </a:solidFill>
              </a:rPr>
              <a:t>Chief Software Architect @</a:t>
            </a:r>
          </a:p>
        </p:txBody>
      </p:sp>
      <p:pic>
        <p:nvPicPr>
          <p:cNvPr id="9" name="Graphic 8">
            <a:extLst>
              <a:ext uri="{FF2B5EF4-FFF2-40B4-BE49-F238E27FC236}">
                <a16:creationId xmlns:a16="http://schemas.microsoft.com/office/drawing/2014/main" id="{6C7C6E78-DBA3-4F09-AA74-03DFA5C70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4177" y="1520641"/>
            <a:ext cx="736481" cy="515978"/>
          </a:xfrm>
          <a:prstGeom prst="rect">
            <a:avLst/>
          </a:prstGeom>
        </p:spPr>
      </p:pic>
      <p:pic>
        <p:nvPicPr>
          <p:cNvPr id="10" name="Picture 9">
            <a:extLst>
              <a:ext uri="{FF2B5EF4-FFF2-40B4-BE49-F238E27FC236}">
                <a16:creationId xmlns:a16="http://schemas.microsoft.com/office/drawing/2014/main" id="{C9712863-559A-4B8A-BFBC-0D2BF833A8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665" y="2168949"/>
            <a:ext cx="2738535" cy="2738535"/>
          </a:xfrm>
          <a:prstGeom prst="rect">
            <a:avLst/>
          </a:prstGeom>
        </p:spPr>
      </p:pic>
      <p:pic>
        <p:nvPicPr>
          <p:cNvPr id="11" name="Picture 10">
            <a:extLst>
              <a:ext uri="{FF2B5EF4-FFF2-40B4-BE49-F238E27FC236}">
                <a16:creationId xmlns:a16="http://schemas.microsoft.com/office/drawing/2014/main" id="{81FD62EB-64AD-48A7-BE12-866670B467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3767" y="2502780"/>
            <a:ext cx="428767" cy="428767"/>
          </a:xfrm>
          <a:prstGeom prst="rect">
            <a:avLst/>
          </a:prstGeom>
        </p:spPr>
      </p:pic>
      <p:pic>
        <p:nvPicPr>
          <p:cNvPr id="12" name="Picture 11">
            <a:extLst>
              <a:ext uri="{FF2B5EF4-FFF2-40B4-BE49-F238E27FC236}">
                <a16:creationId xmlns:a16="http://schemas.microsoft.com/office/drawing/2014/main" id="{32A25D5F-F4B5-4ED2-93B9-22B27B6EEE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0985" y="3332828"/>
            <a:ext cx="396137" cy="396137"/>
          </a:xfrm>
          <a:prstGeom prst="rect">
            <a:avLst/>
          </a:prstGeom>
        </p:spPr>
      </p:pic>
      <p:pic>
        <p:nvPicPr>
          <p:cNvPr id="13" name="Picture 12">
            <a:extLst>
              <a:ext uri="{FF2B5EF4-FFF2-40B4-BE49-F238E27FC236}">
                <a16:creationId xmlns:a16="http://schemas.microsoft.com/office/drawing/2014/main" id="{0DA3DE8A-647A-4483-95D0-231BBB14D9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513" y="4130246"/>
            <a:ext cx="402609" cy="402609"/>
          </a:xfrm>
          <a:prstGeom prst="rect">
            <a:avLst/>
          </a:prstGeom>
        </p:spPr>
      </p:pic>
    </p:spTree>
    <p:extLst>
      <p:ext uri="{BB962C8B-B14F-4D97-AF65-F5344CB8AC3E}">
        <p14:creationId xmlns:p14="http://schemas.microsoft.com/office/powerpoint/2010/main" val="244820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2E3FB-0088-4F87-8C05-A56664469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725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9E223-985F-40EC-9AD6-40642B59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F8A387-0B85-4F4B-B2DF-F13BFA1C8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569"/>
            <a:ext cx="12192000" cy="5600861"/>
          </a:xfrm>
          <a:prstGeom prst="rect">
            <a:avLst/>
          </a:prstGeom>
        </p:spPr>
      </p:pic>
    </p:spTree>
    <p:extLst>
      <p:ext uri="{BB962C8B-B14F-4D97-AF65-F5344CB8AC3E}">
        <p14:creationId xmlns:p14="http://schemas.microsoft.com/office/powerpoint/2010/main" val="396125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D8D467-1FF9-4817-A93B-26325700DD4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12843" b="10548"/>
          <a:stretch/>
        </p:blipFill>
        <p:spPr>
          <a:xfrm>
            <a:off x="1" y="10"/>
            <a:ext cx="12191999" cy="6857990"/>
          </a:xfrm>
          <a:prstGeom prst="rect">
            <a:avLst/>
          </a:prstGeom>
        </p:spPr>
      </p:pic>
      <p:sp>
        <p:nvSpPr>
          <p:cNvPr id="9" name="Parallelogram 8">
            <a:extLst>
              <a:ext uri="{FF2B5EF4-FFF2-40B4-BE49-F238E27FC236}">
                <a16:creationId xmlns:a16="http://schemas.microsoft.com/office/drawing/2014/main" id="{442B55CB-F27D-4C06-89E5-4EC99A519C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527540-7F01-4C2E-9641-738882048E3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F60FB6-F855-43F0-A752-3719156C1E0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70669A81-0E9B-4B42-AFEA-8F672C6CFB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8C93E0C6-CF08-4771-B5A9-6018CB3AED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11F1B8-62C5-4D08-A621-EAD05C7D69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C6A6AECB-428C-4CB4-B65A-359F08B6D8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28D1A6ED-2AB6-46A3-A315-485B8BF936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B61CE46B-8525-46A8-AB7B-DCBCC1B65F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4412B991-9935-45FB-A17E-8F30DD8325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D6B6433-CCD9-42F6-83C5-76BCAA8FEE6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2B479C0-C766-4BF1-9B91-2F38C327443E}"/>
              </a:ext>
            </a:extLst>
          </p:cNvPr>
          <p:cNvSpPr>
            <a:spLocks noGrp="1"/>
          </p:cNvSpPr>
          <p:nvPr>
            <p:ph type="title"/>
          </p:nvPr>
        </p:nvSpPr>
        <p:spPr>
          <a:xfrm>
            <a:off x="2786047" y="609600"/>
            <a:ext cx="6487955" cy="1320800"/>
          </a:xfrm>
        </p:spPr>
        <p:txBody>
          <a:bodyPr anchor="t">
            <a:normAutofit/>
          </a:bodyPr>
          <a:lstStyle/>
          <a:p>
            <a:r>
              <a:rPr lang="en-US" dirty="0"/>
              <a:t>{</a:t>
            </a:r>
            <a:r>
              <a:rPr lang="en-US" dirty="0">
                <a:solidFill>
                  <a:schemeClr val="tx1">
                    <a:lumMod val="75000"/>
                    <a:lumOff val="25000"/>
                  </a:schemeClr>
                </a:solidFill>
              </a:rPr>
              <a:t>Agenda</a:t>
            </a:r>
            <a:r>
              <a:rPr lang="en-US" dirty="0"/>
              <a:t>}</a:t>
            </a:r>
          </a:p>
        </p:txBody>
      </p:sp>
      <p:sp>
        <p:nvSpPr>
          <p:cNvPr id="3" name="Content Placeholder 2">
            <a:extLst>
              <a:ext uri="{FF2B5EF4-FFF2-40B4-BE49-F238E27FC236}">
                <a16:creationId xmlns:a16="http://schemas.microsoft.com/office/drawing/2014/main" id="{3D9126EA-2AA3-4F73-AB2D-A6C03DB63F1B}"/>
              </a:ext>
            </a:extLst>
          </p:cNvPr>
          <p:cNvSpPr>
            <a:spLocks noGrp="1"/>
          </p:cNvSpPr>
          <p:nvPr>
            <p:ph idx="1"/>
          </p:nvPr>
        </p:nvSpPr>
        <p:spPr>
          <a:xfrm>
            <a:off x="2786047" y="2159000"/>
            <a:ext cx="6487955" cy="3882362"/>
          </a:xfrm>
        </p:spPr>
        <p:txBody>
          <a:bodyPr>
            <a:normAutofit/>
          </a:bodyPr>
          <a:lstStyle/>
          <a:p>
            <a:r>
              <a:rPr lang="en-US" dirty="0"/>
              <a:t>Why choose Vue.js</a:t>
            </a:r>
          </a:p>
          <a:p>
            <a:r>
              <a:rPr lang="en-US" dirty="0" err="1"/>
              <a:t>Vue</a:t>
            </a:r>
            <a:r>
              <a:rPr lang="en-US" dirty="0"/>
              <a:t> Compared to other frameworks</a:t>
            </a:r>
          </a:p>
          <a:p>
            <a:r>
              <a:rPr lang="en-US" dirty="0"/>
              <a:t>Obtaining Vue.js</a:t>
            </a:r>
          </a:p>
          <a:p>
            <a:r>
              <a:rPr lang="en-US" dirty="0" err="1"/>
              <a:t>Vue</a:t>
            </a:r>
            <a:r>
              <a:rPr lang="en-US" dirty="0"/>
              <a:t> library deep dive</a:t>
            </a:r>
          </a:p>
          <a:p>
            <a:r>
              <a:rPr lang="en-US" dirty="0"/>
              <a:t>Kendo UI for </a:t>
            </a:r>
            <a:r>
              <a:rPr lang="en-US" dirty="0" err="1"/>
              <a:t>Vue</a:t>
            </a:r>
            <a:endParaRPr lang="en-US" dirty="0"/>
          </a:p>
          <a:p>
            <a:r>
              <a:rPr lang="en-US" dirty="0"/>
              <a:t>Live demo</a:t>
            </a:r>
          </a:p>
          <a:p>
            <a:r>
              <a:rPr lang="en-US" dirty="0"/>
              <a:t>Theme builder and other resources</a:t>
            </a:r>
          </a:p>
          <a:p>
            <a:endParaRPr lang="en-US" dirty="0"/>
          </a:p>
          <a:p>
            <a:endParaRPr lang="en-US" dirty="0"/>
          </a:p>
        </p:txBody>
      </p:sp>
    </p:spTree>
    <p:extLst>
      <p:ext uri="{BB962C8B-B14F-4D97-AF65-F5344CB8AC3E}">
        <p14:creationId xmlns:p14="http://schemas.microsoft.com/office/powerpoint/2010/main" val="288977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AA330523-F25B-4007-B3E5-ABB5637D16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descr="Power">
            <a:extLst>
              <a:ext uri="{FF2B5EF4-FFF2-40B4-BE49-F238E27FC236}">
                <a16:creationId xmlns:a16="http://schemas.microsoft.com/office/drawing/2014/main" id="{ECABFA8A-D18E-4B5F-90D0-C3D08BDB0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0617" y="1261330"/>
            <a:ext cx="4335340" cy="4335340"/>
          </a:xfrm>
          <a:prstGeom prst="rect">
            <a:avLst/>
          </a:prstGeom>
        </p:spPr>
      </p:pic>
      <p:sp>
        <p:nvSpPr>
          <p:cNvPr id="6" name="Title 5">
            <a:extLst>
              <a:ext uri="{FF2B5EF4-FFF2-40B4-BE49-F238E27FC236}">
                <a16:creationId xmlns:a16="http://schemas.microsoft.com/office/drawing/2014/main" id="{ED90F608-2CE2-4F52-A202-36A18F10A573}"/>
              </a:ext>
            </a:extLst>
          </p:cNvPr>
          <p:cNvSpPr>
            <a:spLocks noGrp="1"/>
          </p:cNvSpPr>
          <p:nvPr>
            <p:ph type="ctrTitle"/>
          </p:nvPr>
        </p:nvSpPr>
        <p:spPr>
          <a:xfrm>
            <a:off x="6094855" y="1261331"/>
            <a:ext cx="3497565" cy="3002662"/>
          </a:xfrm>
        </p:spPr>
        <p:txBody>
          <a:bodyPr>
            <a:normAutofit/>
          </a:bodyPr>
          <a:lstStyle/>
          <a:p>
            <a:pPr algn="l"/>
            <a:r>
              <a:rPr lang="en-US" sz="4400" dirty="0"/>
              <a:t>{</a:t>
            </a:r>
            <a:r>
              <a:rPr lang="en-US" sz="4400" dirty="0">
                <a:solidFill>
                  <a:schemeClr val="tx1">
                    <a:lumMod val="75000"/>
                    <a:lumOff val="25000"/>
                  </a:schemeClr>
                </a:solidFill>
              </a:rPr>
              <a:t>Let’s Start</a:t>
            </a:r>
            <a:r>
              <a:rPr lang="en-US" sz="4400" dirty="0"/>
              <a:t>}</a:t>
            </a:r>
          </a:p>
        </p:txBody>
      </p:sp>
      <p:sp>
        <p:nvSpPr>
          <p:cNvPr id="7" name="Subtitle 6">
            <a:extLst>
              <a:ext uri="{FF2B5EF4-FFF2-40B4-BE49-F238E27FC236}">
                <a16:creationId xmlns:a16="http://schemas.microsoft.com/office/drawing/2014/main" id="{B148FF8F-5845-4FEF-8BF5-DAB91AFC98A6}"/>
              </a:ext>
            </a:extLst>
          </p:cNvPr>
          <p:cNvSpPr>
            <a:spLocks noGrp="1"/>
          </p:cNvSpPr>
          <p:nvPr>
            <p:ph type="subTitle" idx="1"/>
          </p:nvPr>
        </p:nvSpPr>
        <p:spPr>
          <a:xfrm>
            <a:off x="6094374" y="4263992"/>
            <a:ext cx="3498045" cy="1325857"/>
          </a:xfrm>
        </p:spPr>
        <p:txBody>
          <a:bodyPr>
            <a:normAutofit/>
          </a:bodyPr>
          <a:lstStyle/>
          <a:p>
            <a:pPr algn="l"/>
            <a:r>
              <a:rPr lang="en-US" dirty="0"/>
              <a:t>Sit back and get comfortable</a:t>
            </a:r>
            <a:endParaRPr lang="en-US"/>
          </a:p>
        </p:txBody>
      </p:sp>
    </p:spTree>
    <p:extLst>
      <p:ext uri="{BB962C8B-B14F-4D97-AF65-F5344CB8AC3E}">
        <p14:creationId xmlns:p14="http://schemas.microsoft.com/office/powerpoint/2010/main" val="346338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4ACA4-30B5-4A41-9373-22D2FCFAD29F}"/>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CC024A6-5367-492E-BEE3-554EFD9165AC}"/>
              </a:ext>
            </a:extLst>
          </p:cNvPr>
          <p:cNvSpPr>
            <a:spLocks noGrp="1"/>
          </p:cNvSpPr>
          <p:nvPr>
            <p:ph type="title"/>
          </p:nvPr>
        </p:nvSpPr>
        <p:spPr/>
        <p:txBody>
          <a:bodyPr/>
          <a:lstStyle/>
          <a:p>
            <a:r>
              <a:rPr lang="en-US" dirty="0"/>
              <a:t>Wait, wait! Aren’t there already….</a:t>
            </a:r>
          </a:p>
        </p:txBody>
      </p:sp>
      <p:pic>
        <p:nvPicPr>
          <p:cNvPr id="5" name="Content Placeholder 4">
            <a:extLst>
              <a:ext uri="{FF2B5EF4-FFF2-40B4-BE49-F238E27FC236}">
                <a16:creationId xmlns:a16="http://schemas.microsoft.com/office/drawing/2014/main" id="{9433CE16-E8E6-40C5-A729-DCE0694BB26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77320" y="1386519"/>
            <a:ext cx="6726072" cy="5043733"/>
          </a:xfrm>
        </p:spPr>
      </p:pic>
    </p:spTree>
    <p:extLst>
      <p:ext uri="{BB962C8B-B14F-4D97-AF65-F5344CB8AC3E}">
        <p14:creationId xmlns:p14="http://schemas.microsoft.com/office/powerpoint/2010/main" val="24167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NVS - Vue">
      <a:dk1>
        <a:sysClr val="windowText" lastClr="000000"/>
      </a:dk1>
      <a:lt1>
        <a:sysClr val="window" lastClr="FFFFFF"/>
      </a:lt1>
      <a:dk2>
        <a:srgbClr val="2C3C43"/>
      </a:dk2>
      <a:lt2>
        <a:srgbClr val="EBEBEB"/>
      </a:lt2>
      <a:accent1>
        <a:srgbClr val="4DBA87"/>
      </a:accent1>
      <a:accent2>
        <a:srgbClr val="435466"/>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DaxComp-Bold"/>
        <a:ea typeface=""/>
        <a:cs typeface=""/>
      </a:majorFont>
      <a:minorFont>
        <a:latin typeface="Trebuchet MS"/>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5901</TotalTime>
  <Words>2072</Words>
  <Application>Microsoft Office PowerPoint</Application>
  <PresentationFormat>Widescreen</PresentationFormat>
  <Paragraphs>278</Paragraphs>
  <Slides>36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&amp;quot</vt:lpstr>
      <vt:lpstr>Arial</vt:lpstr>
      <vt:lpstr>Calibri</vt:lpstr>
      <vt:lpstr>Courier New</vt:lpstr>
      <vt:lpstr>DaxComp-Bold</vt:lpstr>
      <vt:lpstr>Trebuchet MS</vt:lpstr>
      <vt:lpstr>Wingdings 3</vt:lpstr>
      <vt:lpstr>Facet</vt:lpstr>
      <vt:lpstr>PowerPoint Presentation</vt:lpstr>
      <vt:lpstr>{Welcome to Progress Virtual Classroom}</vt:lpstr>
      <vt:lpstr>PowerPoint Presentation</vt:lpstr>
      <vt:lpstr>PowerPoint Presentation</vt:lpstr>
      <vt:lpstr>PowerPoint Presentation</vt:lpstr>
      <vt:lpstr>PowerPoint Presentation</vt:lpstr>
      <vt:lpstr>{Agenda}</vt:lpstr>
      <vt:lpstr>{Let’s Start}</vt:lpstr>
      <vt:lpstr>Wait, wait! Aren’t there already….</vt:lpstr>
      <vt:lpstr>{Why Vue.js?}</vt:lpstr>
      <vt:lpstr>{Vue compared to Angular}</vt:lpstr>
      <vt:lpstr>{Vue compared to React}</vt:lpstr>
      <vt:lpstr>{Tools we will need - 1} </vt:lpstr>
      <vt:lpstr>{Tools we will need - 2} </vt:lpstr>
      <vt:lpstr>{Getting Vue}</vt:lpstr>
      <vt:lpstr>{Hello, Vue - Demo}</vt:lpstr>
      <vt:lpstr>{Short Break}</vt:lpstr>
      <vt:lpstr>{Vue.js Deep Dive}</vt:lpstr>
      <vt:lpstr>{Template bindings - Demo}</vt:lpstr>
      <vt:lpstr>{Input bindings - Demo}</vt:lpstr>
      <vt:lpstr>{Handling events}</vt:lpstr>
      <vt:lpstr>{Conditional and List Rendering - Demo}</vt:lpstr>
      <vt:lpstr>{Watchers and computed properties – Demo}</vt:lpstr>
      <vt:lpstr>{Short Break}</vt:lpstr>
      <vt:lpstr>{Vue Components - Demo}</vt:lpstr>
      <vt:lpstr>{Vue Props – Demo}</vt:lpstr>
      <vt:lpstr>{Vue Custom Events – Demo}</vt:lpstr>
      <vt:lpstr>{Vue Lifecycle}</vt:lpstr>
      <vt:lpstr>{Kendo UI for Vue}</vt:lpstr>
      <vt:lpstr>PowerPoint Presentation</vt:lpstr>
      <vt:lpstr>{Building real-world apps with Vue}</vt:lpstr>
      <vt:lpstr>{Short Break}</vt:lpstr>
      <vt:lpstr>{Live Code Demo}</vt:lpstr>
      <vt:lpstr>{Theme Builder}</vt:lpstr>
      <vt:lpstr>{Resources}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Milev</dc:creator>
  <cp:lastModifiedBy>Vladimir Milev</cp:lastModifiedBy>
  <cp:revision>169</cp:revision>
  <dcterms:created xsi:type="dcterms:W3CDTF">2018-03-21T13:19:30Z</dcterms:created>
  <dcterms:modified xsi:type="dcterms:W3CDTF">2018-03-26T08:35:56Z</dcterms:modified>
</cp:coreProperties>
</file>